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 id="271" r:id="rId17"/>
    <p:sldId id="273" r:id="rId18"/>
    <p:sldId id="274" r:id="rId19"/>
    <p:sldId id="275" r:id="rId20"/>
    <p:sldId id="272" r:id="rId21"/>
    <p:sldId id="276" r:id="rId22"/>
    <p:sldId id="277" r:id="rId23"/>
    <p:sldId id="278" r:id="rId24"/>
    <p:sldId id="279" r:id="rId25"/>
    <p:sldId id="280" r:id="rId26"/>
    <p:sldId id="281" r:id="rId27"/>
    <p:sldId id="282" r:id="rId28"/>
    <p:sldId id="287" r:id="rId29"/>
    <p:sldId id="283" r:id="rId30"/>
    <p:sldId id="284" r:id="rId31"/>
    <p:sldId id="285" r:id="rId32"/>
    <p:sldId id="286" r:id="rId33"/>
    <p:sldId id="288" r:id="rId34"/>
    <p:sldId id="289" r:id="rId3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p:normalViewPr>
  <p:slideViewPr>
    <p:cSldViewPr snapToGrid="0">
      <p:cViewPr>
        <p:scale>
          <a:sx n="75" d="100"/>
          <a:sy n="75" d="100"/>
        </p:scale>
        <p:origin x="1229"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a:prstGeom prst="rect">
            <a:avLst/>
          </a:prstGeo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a:prstGeom prst="rect">
            <a:avLst/>
          </a:prstGeo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19EE8329-F578-4CF4-800C-9322B014EEA3}" type="slidenum">
              <a:rPr lang="tr-TR" smtClean="0"/>
              <a:t>‹#›</a:t>
            </a:fld>
            <a:endParaRPr lang="tr-TR"/>
          </a:p>
        </p:txBody>
      </p:sp>
      <p:pic>
        <p:nvPicPr>
          <p:cNvPr id="8" name="Resim 7">
            <a:extLst>
              <a:ext uri="{FF2B5EF4-FFF2-40B4-BE49-F238E27FC236}">
                <a16:creationId xmlns:a16="http://schemas.microsoft.com/office/drawing/2014/main" id="{EF6F413A-23A9-3E42-5419-260B9690C9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Tree>
    <p:extLst>
      <p:ext uri="{BB962C8B-B14F-4D97-AF65-F5344CB8AC3E}">
        <p14:creationId xmlns:p14="http://schemas.microsoft.com/office/powerpoint/2010/main" val="142447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2" y="2012414"/>
            <a:ext cx="9221689" cy="4796544"/>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285257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a:prstGeom prst="rect">
            <a:avLst/>
          </a:prstGeo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395680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735062" y="2012414"/>
            <a:ext cx="9221689" cy="4796544"/>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19EE8329-F578-4CF4-800C-9322B014EEA3}" type="slidenum">
              <a:rPr lang="tr-TR" smtClean="0"/>
              <a:t>‹#›</a:t>
            </a:fld>
            <a:endParaRPr lang="tr-TR"/>
          </a:p>
        </p:txBody>
      </p:sp>
      <p:pic>
        <p:nvPicPr>
          <p:cNvPr id="15" name="Resim 14">
            <a:extLst>
              <a:ext uri="{FF2B5EF4-FFF2-40B4-BE49-F238E27FC236}">
                <a16:creationId xmlns:a16="http://schemas.microsoft.com/office/drawing/2014/main" id="{3FF307D6-D5D7-D4BC-AA71-EEA1E487B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897"/>
            <a:ext cx="10691813" cy="7558636"/>
          </a:xfrm>
          <a:prstGeom prst="rect">
            <a:avLst/>
          </a:prstGeom>
        </p:spPr>
      </p:pic>
      <p:sp>
        <p:nvSpPr>
          <p:cNvPr id="10" name="Metin kutusu 9">
            <a:extLst>
              <a:ext uri="{FF2B5EF4-FFF2-40B4-BE49-F238E27FC236}">
                <a16:creationId xmlns:a16="http://schemas.microsoft.com/office/drawing/2014/main" id="{A76FBC2B-8F6A-03A8-EE77-349A989D3599}"/>
              </a:ext>
            </a:extLst>
          </p:cNvPr>
          <p:cNvSpPr txBox="1"/>
          <p:nvPr userDrawn="1"/>
        </p:nvSpPr>
        <p:spPr>
          <a:xfrm>
            <a:off x="929785" y="247536"/>
            <a:ext cx="8762238" cy="400110"/>
          </a:xfrm>
          <a:prstGeom prst="rect">
            <a:avLst/>
          </a:prstGeom>
          <a:noFill/>
        </p:spPr>
        <p:txBody>
          <a:bodyPr wrap="square" rtlCol="0">
            <a:spAutoFit/>
          </a:bodyPr>
          <a:lstStyle/>
          <a:p>
            <a:pPr algn="ctr"/>
            <a:r>
              <a:rPr lang="tr-TR" sz="2000" b="1" dirty="0">
                <a:solidFill>
                  <a:schemeClr val="bg1"/>
                </a:solidFill>
              </a:rPr>
              <a:t>MEHMET AZMAN ÇAVUŞ ORTAOKULU MÜDÜRLÜĞÜ</a:t>
            </a:r>
          </a:p>
        </p:txBody>
      </p:sp>
      <p:pic>
        <p:nvPicPr>
          <p:cNvPr id="17" name="Resim 16">
            <a:extLst>
              <a:ext uri="{FF2B5EF4-FFF2-40B4-BE49-F238E27FC236}">
                <a16:creationId xmlns:a16="http://schemas.microsoft.com/office/drawing/2014/main" id="{5BC88B35-ED0E-BD30-9824-640A9167D424}"/>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214127" y="7070043"/>
            <a:ext cx="381851" cy="381851"/>
          </a:xfrm>
          <a:prstGeom prst="rect">
            <a:avLst/>
          </a:prstGeom>
        </p:spPr>
      </p:pic>
      <p:pic>
        <p:nvPicPr>
          <p:cNvPr id="18" name="Resim 17">
            <a:extLst>
              <a:ext uri="{FF2B5EF4-FFF2-40B4-BE49-F238E27FC236}">
                <a16:creationId xmlns:a16="http://schemas.microsoft.com/office/drawing/2014/main" id="{2575B5E4-15B6-0B71-5373-2EDC840ABFD1}"/>
              </a:ext>
            </a:extLst>
          </p:cNvPr>
          <p:cNvPicPr>
            <a:picLocks noChangeAspect="1"/>
          </p:cNvPicPr>
          <p:nvPr userDrawn="1"/>
        </p:nvPicPr>
        <p:blipFill rotWithShape="1">
          <a:blip r:embed="rId4">
            <a:lum bright="70000" contrast="-70000"/>
            <a:extLst>
              <a:ext uri="{28A0092B-C50C-407E-A947-70E740481C1C}">
                <a14:useLocalDpi xmlns:a14="http://schemas.microsoft.com/office/drawing/2010/main" val="0"/>
              </a:ext>
            </a:extLst>
          </a:blip>
          <a:srcRect t="9324" b="15219"/>
          <a:stretch/>
        </p:blipFill>
        <p:spPr bwMode="auto">
          <a:xfrm>
            <a:off x="6745053" y="6778325"/>
            <a:ext cx="354839" cy="267862"/>
          </a:xfrm>
          <a:prstGeom prst="rect">
            <a:avLst/>
          </a:prstGeom>
          <a:extLst>
            <a:ext uri="{53640926-AAD7-44D8-BBD7-CCE9431645EC}">
              <a14:shadowObscured xmlns:a14="http://schemas.microsoft.com/office/drawing/2010/main"/>
            </a:ext>
          </a:extLst>
        </p:spPr>
      </p:pic>
      <p:pic>
        <p:nvPicPr>
          <p:cNvPr id="19" name="Resim 18">
            <a:extLst>
              <a:ext uri="{FF2B5EF4-FFF2-40B4-BE49-F238E27FC236}">
                <a16:creationId xmlns:a16="http://schemas.microsoft.com/office/drawing/2014/main" id="{433B42DC-67F0-3D16-2CBD-A5E5024FEC0A}"/>
              </a:ext>
            </a:extLst>
          </p:cNvPr>
          <p:cNvPicPr>
            <a:picLocks noChangeAspect="1"/>
          </p:cNvPicPr>
          <p:nvPr userDrawn="1"/>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828662" y="6763170"/>
            <a:ext cx="369570" cy="369570"/>
          </a:xfrm>
          <a:prstGeom prst="rect">
            <a:avLst/>
          </a:prstGeom>
        </p:spPr>
      </p:pic>
      <p:pic>
        <p:nvPicPr>
          <p:cNvPr id="20" name="Resim 19">
            <a:extLst>
              <a:ext uri="{FF2B5EF4-FFF2-40B4-BE49-F238E27FC236}">
                <a16:creationId xmlns:a16="http://schemas.microsoft.com/office/drawing/2014/main" id="{018B439E-27B1-EF38-7877-6BF9D3B69AA1}"/>
              </a:ext>
            </a:extLst>
          </p:cNvPr>
          <p:cNvPicPr>
            <a:picLocks noChangeAspect="1"/>
          </p:cNvPicPr>
          <p:nvPr userDrawn="1"/>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4589931" y="6736954"/>
            <a:ext cx="353802" cy="353802"/>
          </a:xfrm>
          <a:prstGeom prst="rect">
            <a:avLst/>
          </a:prstGeom>
        </p:spPr>
      </p:pic>
      <p:pic>
        <p:nvPicPr>
          <p:cNvPr id="21" name="Resim 20">
            <a:extLst>
              <a:ext uri="{FF2B5EF4-FFF2-40B4-BE49-F238E27FC236}">
                <a16:creationId xmlns:a16="http://schemas.microsoft.com/office/drawing/2014/main" id="{49FFA88F-5DD1-8903-165D-DC6484B05BFA}"/>
              </a:ext>
            </a:extLst>
          </p:cNvPr>
          <p:cNvPicPr>
            <a:picLocks noChangeAspect="1"/>
          </p:cNvPicPr>
          <p:nvPr userDrawn="1"/>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907585" y="7049529"/>
            <a:ext cx="402483" cy="402483"/>
          </a:xfrm>
          <a:prstGeom prst="rect">
            <a:avLst/>
          </a:prstGeom>
        </p:spPr>
      </p:pic>
      <p:sp>
        <p:nvSpPr>
          <p:cNvPr id="22" name="Metin Kutusu 2">
            <a:extLst>
              <a:ext uri="{FF2B5EF4-FFF2-40B4-BE49-F238E27FC236}">
                <a16:creationId xmlns:a16="http://schemas.microsoft.com/office/drawing/2014/main" id="{2E5CCDD3-8C36-2583-5A02-CC23268FDA51}"/>
              </a:ext>
            </a:extLst>
          </p:cNvPr>
          <p:cNvSpPr txBox="1">
            <a:spLocks noChangeArrowheads="1"/>
          </p:cNvSpPr>
          <p:nvPr userDrawn="1"/>
        </p:nvSpPr>
        <p:spPr bwMode="auto">
          <a:xfrm>
            <a:off x="2224585" y="7116606"/>
            <a:ext cx="4017591" cy="36957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Times New Roman" panose="02020603050405020304" pitchFamily="18" charset="0"/>
              </a:rPr>
              <a:t>1.Sakarya Mah. Özer </a:t>
            </a:r>
            <a:r>
              <a:rPr lang="tr-TR" sz="1000" b="1" spc="50" dirty="0" err="1">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Times New Roman" panose="02020603050405020304" pitchFamily="18" charset="0"/>
              </a:rPr>
              <a:t>Sk</a:t>
            </a: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Times New Roman" panose="02020603050405020304" pitchFamily="18" charset="0"/>
              </a:rPr>
              <a:t>. No:13 İç Kapı No:1 Karesi/Balıkesir</a:t>
            </a:r>
            <a:endParaRPr lang="tr-TR" sz="800" dirty="0">
              <a:effectLst/>
              <a:latin typeface="Times New Roman" panose="02020603050405020304" pitchFamily="18" charset="0"/>
              <a:ea typeface="Georgia" panose="02040502050405020303" pitchFamily="18" charset="0"/>
              <a:cs typeface="Times New Roman" panose="02020603050405020304" pitchFamily="18" charset="0"/>
            </a:endParaRPr>
          </a:p>
        </p:txBody>
      </p:sp>
      <p:sp>
        <p:nvSpPr>
          <p:cNvPr id="24" name="Metin Kutusu 2">
            <a:extLst>
              <a:ext uri="{FF2B5EF4-FFF2-40B4-BE49-F238E27FC236}">
                <a16:creationId xmlns:a16="http://schemas.microsoft.com/office/drawing/2014/main" id="{16F93973-A018-D925-4305-EA22F841547C}"/>
              </a:ext>
            </a:extLst>
          </p:cNvPr>
          <p:cNvSpPr txBox="1">
            <a:spLocks noChangeArrowheads="1"/>
          </p:cNvSpPr>
          <p:nvPr userDrawn="1"/>
        </p:nvSpPr>
        <p:spPr bwMode="auto">
          <a:xfrm>
            <a:off x="7064757" y="6732748"/>
            <a:ext cx="1407057" cy="36957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Georgia" panose="02040502050405020303" pitchFamily="18" charset="0"/>
              </a:rPr>
              <a:t>758420@meb.k12.tr</a:t>
            </a:r>
            <a:endParaRPr lang="tr-TR" sz="10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5" name="Metin Kutusu 2">
            <a:extLst>
              <a:ext uri="{FF2B5EF4-FFF2-40B4-BE49-F238E27FC236}">
                <a16:creationId xmlns:a16="http://schemas.microsoft.com/office/drawing/2014/main" id="{2CEDF516-F42F-619A-C58F-B95AFFEAA177}"/>
              </a:ext>
            </a:extLst>
          </p:cNvPr>
          <p:cNvSpPr txBox="1">
            <a:spLocks noChangeArrowheads="1"/>
          </p:cNvSpPr>
          <p:nvPr userDrawn="1"/>
        </p:nvSpPr>
        <p:spPr bwMode="auto">
          <a:xfrm>
            <a:off x="6486953" y="7102956"/>
            <a:ext cx="3390900" cy="36957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Georgia" panose="02040502050405020303" pitchFamily="18" charset="0"/>
              </a:rPr>
              <a:t>https://mehmetazmancavus.meb.k12.tr</a:t>
            </a:r>
            <a:endParaRPr lang="tr-TR" sz="10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6" name="Metin Kutusu 2">
            <a:extLst>
              <a:ext uri="{FF2B5EF4-FFF2-40B4-BE49-F238E27FC236}">
                <a16:creationId xmlns:a16="http://schemas.microsoft.com/office/drawing/2014/main" id="{FAFE7AD3-D9ED-89AA-0F78-24B9059AD410}"/>
              </a:ext>
            </a:extLst>
          </p:cNvPr>
          <p:cNvSpPr txBox="1">
            <a:spLocks noChangeArrowheads="1"/>
          </p:cNvSpPr>
          <p:nvPr userDrawn="1"/>
        </p:nvSpPr>
        <p:spPr bwMode="auto">
          <a:xfrm>
            <a:off x="4906542" y="6752858"/>
            <a:ext cx="1273462" cy="36957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Georgia" panose="02040502050405020303" pitchFamily="18" charset="0"/>
              </a:rPr>
              <a:t>0 266 227 8817</a:t>
            </a:r>
            <a:endParaRPr lang="tr-TR" sz="10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27" name="Metin Kutusu 2">
            <a:extLst>
              <a:ext uri="{FF2B5EF4-FFF2-40B4-BE49-F238E27FC236}">
                <a16:creationId xmlns:a16="http://schemas.microsoft.com/office/drawing/2014/main" id="{FBB238AB-F7A7-0A0B-3EA2-A81C42CF0215}"/>
              </a:ext>
            </a:extLst>
          </p:cNvPr>
          <p:cNvSpPr txBox="1">
            <a:spLocks noChangeArrowheads="1"/>
          </p:cNvSpPr>
          <p:nvPr userDrawn="1"/>
        </p:nvSpPr>
        <p:spPr bwMode="auto">
          <a:xfrm>
            <a:off x="3149054" y="6768711"/>
            <a:ext cx="1661160" cy="369570"/>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pPr>
            <a:r>
              <a:rPr lang="tr-TR" sz="1000" b="1" spc="50" dirty="0">
                <a:ln>
                  <a:noFill/>
                </a:ln>
                <a:solidFill>
                  <a:srgbClr val="EEECE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Georgia" panose="02040502050405020303" pitchFamily="18" charset="0"/>
              </a:rPr>
              <a:t>0 266 2274154</a:t>
            </a:r>
            <a:endParaRPr lang="tr-TR" sz="1000" dirty="0">
              <a:effectLst/>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26979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a:prstGeom prst="rect">
            <a:avLst/>
          </a:prstGeo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a:prstGeom prst="rect">
            <a:avLst/>
          </a:prstGeo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132939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131505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a:prstGeom prst="rect">
            <a:avLst/>
          </a:prstGeo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8" name="Footer Placeholder 7"/>
          <p:cNvSpPr>
            <a:spLocks noGrp="1"/>
          </p:cNvSpPr>
          <p:nvPr>
            <p:ph type="ftr" sz="quarter" idx="11"/>
          </p:nvPr>
        </p:nvSpPr>
        <p:spPr>
          <a:xfrm>
            <a:off x="3541663" y="7006700"/>
            <a:ext cx="3608487" cy="402483"/>
          </a:xfrm>
          <a:prstGeom prst="rect">
            <a:avLst/>
          </a:prstGeom>
        </p:spPr>
        <p:txBody>
          <a:bodyPr/>
          <a:lstStyle/>
          <a:p>
            <a:endParaRPr lang="tr-TR"/>
          </a:p>
        </p:txBody>
      </p:sp>
      <p:sp>
        <p:nvSpPr>
          <p:cNvPr id="9" name="Slide Number Placeholder 8"/>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236955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4" name="Footer Placeholder 3"/>
          <p:cNvSpPr>
            <a:spLocks noGrp="1"/>
          </p:cNvSpPr>
          <p:nvPr>
            <p:ph type="ftr" sz="quarter" idx="11"/>
          </p:nvPr>
        </p:nvSpPr>
        <p:spPr>
          <a:xfrm>
            <a:off x="3541663" y="7006700"/>
            <a:ext cx="3608487" cy="402483"/>
          </a:xfrm>
          <a:prstGeom prst="rect">
            <a:avLst/>
          </a:prstGeom>
        </p:spPr>
        <p:txBody>
          <a:bodyPr/>
          <a:lstStyle/>
          <a:p>
            <a:endParaRPr lang="tr-TR"/>
          </a:p>
        </p:txBody>
      </p:sp>
      <p:sp>
        <p:nvSpPr>
          <p:cNvPr id="5" name="Slide Number Placeholder 4"/>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293901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3" name="Footer Placeholder 2"/>
          <p:cNvSpPr>
            <a:spLocks noGrp="1"/>
          </p:cNvSpPr>
          <p:nvPr>
            <p:ph type="ftr" sz="quarter" idx="11"/>
          </p:nvPr>
        </p:nvSpPr>
        <p:spPr>
          <a:xfrm>
            <a:off x="3541663" y="7006700"/>
            <a:ext cx="3608487" cy="402483"/>
          </a:xfrm>
          <a:prstGeom prst="rect">
            <a:avLst/>
          </a:prstGeom>
        </p:spPr>
        <p:txBody>
          <a:bodyPr/>
          <a:lstStyle/>
          <a:p>
            <a:endParaRPr lang="tr-TR"/>
          </a:p>
        </p:txBody>
      </p:sp>
      <p:sp>
        <p:nvSpPr>
          <p:cNvPr id="4" name="Slide Number Placeholder 3"/>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247509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a:prstGeom prst="rect">
            <a:avLst/>
          </a:prstGeo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401241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a:prstGeom prst="rect">
            <a:avLst/>
          </a:prstGeo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403D2D88-CF77-4E9B-8B5C-296DA24D8067}" type="datetimeFigureOut">
              <a:rPr lang="tr-TR" smtClean="0"/>
              <a:t>5.03.2024</a:t>
            </a:fld>
            <a:endParaRPr lang="tr-T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19EE8329-F578-4CF4-800C-9322B014EEA3}" type="slidenum">
              <a:rPr lang="tr-TR" smtClean="0"/>
              <a:t>‹#›</a:t>
            </a:fld>
            <a:endParaRPr lang="tr-TR"/>
          </a:p>
        </p:txBody>
      </p:sp>
    </p:spTree>
    <p:extLst>
      <p:ext uri="{BB962C8B-B14F-4D97-AF65-F5344CB8AC3E}">
        <p14:creationId xmlns:p14="http://schemas.microsoft.com/office/powerpoint/2010/main" val="230626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03D2D88-CF77-4E9B-8B5C-296DA24D8067}" type="datetimeFigureOut">
              <a:rPr lang="tr-TR" smtClean="0"/>
              <a:t>5.03.2024</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19EE8329-F578-4CF4-800C-9322B014EEA3}" type="slidenum">
              <a:rPr lang="tr-TR" smtClean="0"/>
              <a:t>‹#›</a:t>
            </a:fld>
            <a:endParaRPr lang="tr-TR"/>
          </a:p>
        </p:txBody>
      </p:sp>
    </p:spTree>
    <p:extLst>
      <p:ext uri="{BB962C8B-B14F-4D97-AF65-F5344CB8AC3E}">
        <p14:creationId xmlns:p14="http://schemas.microsoft.com/office/powerpoint/2010/main" val="1948267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ps.app.goo.gl/KXdCjebCLQmuVLVt8" TargetMode="External"/><Relationship Id="rId2" Type="http://schemas.openxmlformats.org/officeDocument/2006/relationships/hyperlink" Target="https://mehmetazmancavus.meb.k12.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3241E5-4208-1553-16B3-AC409763EBDF}"/>
              </a:ext>
            </a:extLst>
          </p:cNvPr>
          <p:cNvSpPr>
            <a:spLocks noGrp="1"/>
          </p:cNvSpPr>
          <p:nvPr>
            <p:ph type="ctrTitle"/>
          </p:nvPr>
        </p:nvSpPr>
        <p:spPr>
          <a:xfrm>
            <a:off x="1952260" y="1380001"/>
            <a:ext cx="6621469" cy="1617497"/>
          </a:xfrm>
        </p:spPr>
        <p:txBody>
          <a:bodyPr>
            <a:noAutofit/>
          </a:bodyPr>
          <a:lstStyle/>
          <a:p>
            <a:r>
              <a:rPr lang="tr-TR" sz="2400" b="1" dirty="0">
                <a:solidFill>
                  <a:schemeClr val="bg1"/>
                </a:solidFill>
              </a:rPr>
              <a:t>T.C.</a:t>
            </a:r>
            <a:br>
              <a:rPr lang="tr-TR" sz="2400" b="1" dirty="0">
                <a:solidFill>
                  <a:schemeClr val="bg1"/>
                </a:solidFill>
              </a:rPr>
            </a:br>
            <a:r>
              <a:rPr lang="tr-TR" sz="2400" b="1" dirty="0">
                <a:solidFill>
                  <a:schemeClr val="bg1"/>
                </a:solidFill>
              </a:rPr>
              <a:t>KARESİ KAYMAKAMLIĞI</a:t>
            </a:r>
            <a:br>
              <a:rPr lang="tr-TR" sz="2400" b="1" dirty="0">
                <a:solidFill>
                  <a:schemeClr val="bg1"/>
                </a:solidFill>
              </a:rPr>
            </a:br>
            <a:r>
              <a:rPr lang="tr-TR" sz="2400" b="1" dirty="0">
                <a:solidFill>
                  <a:schemeClr val="bg1"/>
                </a:solidFill>
              </a:rPr>
              <a:t>İlçe Millî Eğitim Müdürlüğü</a:t>
            </a:r>
            <a:br>
              <a:rPr lang="tr-TR" sz="2400" b="1" dirty="0">
                <a:solidFill>
                  <a:schemeClr val="bg1"/>
                </a:solidFill>
              </a:rPr>
            </a:br>
            <a:r>
              <a:rPr lang="tr-TR" sz="2400" b="1" dirty="0">
                <a:solidFill>
                  <a:schemeClr val="bg1"/>
                </a:solidFill>
              </a:rPr>
              <a:t>Mehmet Azman Çavuş Ortaokulu</a:t>
            </a:r>
          </a:p>
        </p:txBody>
      </p:sp>
      <p:sp>
        <p:nvSpPr>
          <p:cNvPr id="3" name="Alt Başlık 2">
            <a:extLst>
              <a:ext uri="{FF2B5EF4-FFF2-40B4-BE49-F238E27FC236}">
                <a16:creationId xmlns:a16="http://schemas.microsoft.com/office/drawing/2014/main" id="{3F014452-088E-4E2E-ABD6-73281EBE2337}"/>
              </a:ext>
            </a:extLst>
          </p:cNvPr>
          <p:cNvSpPr>
            <a:spLocks noGrp="1"/>
          </p:cNvSpPr>
          <p:nvPr>
            <p:ph type="subTitle" idx="1"/>
          </p:nvPr>
        </p:nvSpPr>
        <p:spPr>
          <a:xfrm>
            <a:off x="511724" y="4747372"/>
            <a:ext cx="9299163" cy="1825171"/>
          </a:xfrm>
        </p:spPr>
        <p:txBody>
          <a:bodyPr>
            <a:normAutofit/>
          </a:bodyPr>
          <a:lstStyle/>
          <a:p>
            <a:r>
              <a:rPr lang="tr-TR" sz="5400" b="1" dirty="0">
                <a:solidFill>
                  <a:schemeClr val="bg1"/>
                </a:solidFill>
                <a:effectLst>
                  <a:outerShdw blurRad="38100" dist="38100" dir="2700000" algn="tl">
                    <a:srgbClr val="000000">
                      <a:alpha val="43137"/>
                    </a:srgbClr>
                  </a:outerShdw>
                </a:effectLst>
              </a:rPr>
              <a:t>2023-2024 ÖĞRETİM YILI</a:t>
            </a:r>
          </a:p>
          <a:p>
            <a:r>
              <a:rPr lang="tr-TR" sz="5400" b="1" dirty="0">
                <a:solidFill>
                  <a:schemeClr val="bg1"/>
                </a:solidFill>
                <a:effectLst>
                  <a:outerShdw blurRad="38100" dist="38100" dir="2700000" algn="tl">
                    <a:srgbClr val="000000">
                      <a:alpha val="43137"/>
                    </a:srgbClr>
                  </a:outerShdw>
                </a:effectLst>
              </a:rPr>
              <a:t>BRİFİNG DOSYASI</a:t>
            </a:r>
          </a:p>
        </p:txBody>
      </p:sp>
      <p:pic>
        <p:nvPicPr>
          <p:cNvPr id="4" name="Resim 3">
            <a:extLst>
              <a:ext uri="{FF2B5EF4-FFF2-40B4-BE49-F238E27FC236}">
                <a16:creationId xmlns:a16="http://schemas.microsoft.com/office/drawing/2014/main" id="{998B1AA6-C902-1645-8DD1-AA23F8593358}"/>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524537" y="3322885"/>
            <a:ext cx="1719583" cy="913904"/>
          </a:xfrm>
          <a:prstGeom prst="rect">
            <a:avLst/>
          </a:prstGeom>
          <a:noFill/>
          <a:ln>
            <a:noFill/>
          </a:ln>
        </p:spPr>
      </p:pic>
      <p:pic>
        <p:nvPicPr>
          <p:cNvPr id="5" name="Resim 4">
            <a:extLst>
              <a:ext uri="{FF2B5EF4-FFF2-40B4-BE49-F238E27FC236}">
                <a16:creationId xmlns:a16="http://schemas.microsoft.com/office/drawing/2014/main" id="{5F0E9A6C-9F42-5F6B-049C-F72C3958A33B}"/>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5548" t="19038" r="10039" b="19932"/>
          <a:stretch/>
        </p:blipFill>
        <p:spPr bwMode="auto">
          <a:xfrm>
            <a:off x="2677785" y="3075059"/>
            <a:ext cx="2585209" cy="1322947"/>
          </a:xfrm>
          <a:prstGeom prst="rect">
            <a:avLst/>
          </a:prstGeom>
          <a:noFill/>
          <a:ln>
            <a:noFill/>
          </a:ln>
          <a:extLst>
            <a:ext uri="{53640926-AAD7-44D8-BBD7-CCE9431645EC}">
              <a14:shadowObscured xmlns:a14="http://schemas.microsoft.com/office/drawing/2010/main"/>
            </a:ext>
          </a:extLst>
        </p:spPr>
      </p:pic>
      <p:pic>
        <p:nvPicPr>
          <p:cNvPr id="10" name="Picture 4">
            <a:extLst>
              <a:ext uri="{FF2B5EF4-FFF2-40B4-BE49-F238E27FC236}">
                <a16:creationId xmlns:a16="http://schemas.microsoft.com/office/drawing/2014/main" id="{893246B7-1C79-7F95-E29B-76CCC4D3E3ED}"/>
              </a:ext>
            </a:extLst>
          </p:cNvPr>
          <p:cNvPicPr>
            <a:picLocks noChangeAspect="1" noChangeArrowheads="1"/>
          </p:cNvPicPr>
          <p:nvPr/>
        </p:nvPicPr>
        <p:blipFill>
          <a:blip r:embed="rId4"/>
          <a:srcRect/>
          <a:stretch>
            <a:fillRect/>
          </a:stretch>
        </p:blipFill>
        <p:spPr bwMode="auto">
          <a:xfrm>
            <a:off x="4138741" y="112258"/>
            <a:ext cx="1063692" cy="1063692"/>
          </a:xfrm>
          <a:prstGeom prst="rect">
            <a:avLst/>
          </a:prstGeom>
        </p:spPr>
      </p:pic>
      <p:pic>
        <p:nvPicPr>
          <p:cNvPr id="13" name="Resim 12">
            <a:extLst>
              <a:ext uri="{FF2B5EF4-FFF2-40B4-BE49-F238E27FC236}">
                <a16:creationId xmlns:a16="http://schemas.microsoft.com/office/drawing/2014/main" id="{6CECBEE0-2191-24D0-50C2-CEEECC34DB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0295" y="69160"/>
            <a:ext cx="832151" cy="1106790"/>
          </a:xfrm>
          <a:prstGeom prst="rect">
            <a:avLst/>
          </a:prstGeom>
        </p:spPr>
      </p:pic>
      <p:pic>
        <p:nvPicPr>
          <p:cNvPr id="1026" name="Picture 2">
            <a:extLst>
              <a:ext uri="{FF2B5EF4-FFF2-40B4-BE49-F238E27FC236}">
                <a16:creationId xmlns:a16="http://schemas.microsoft.com/office/drawing/2014/main" id="{F612A206-CA4E-C11C-9555-7EF2B11F33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0638" y="85925"/>
            <a:ext cx="1063691" cy="1063691"/>
          </a:xfrm>
          <a:prstGeom prst="rect">
            <a:avLst/>
          </a:prstGeom>
          <a:noFill/>
          <a:extLst>
            <a:ext uri="{909E8E84-426E-40DD-AFC4-6F175D3DCCD1}">
              <a14:hiddenFill xmlns:a14="http://schemas.microsoft.com/office/drawing/2010/main">
                <a:solidFill>
                  <a:srgbClr val="FFFFFF"/>
                </a:solidFill>
              </a14:hiddenFill>
            </a:ext>
          </a:extLst>
        </p:spPr>
      </p:pic>
      <p:pic>
        <p:nvPicPr>
          <p:cNvPr id="15" name="Resim 14">
            <a:extLst>
              <a:ext uri="{FF2B5EF4-FFF2-40B4-BE49-F238E27FC236}">
                <a16:creationId xmlns:a16="http://schemas.microsoft.com/office/drawing/2014/main" id="{680B4C12-B5F9-5A82-1502-2B128CAB0B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1939" y="-47451"/>
            <a:ext cx="1373416" cy="1373416"/>
          </a:xfrm>
          <a:prstGeom prst="rect">
            <a:avLst/>
          </a:prstGeom>
        </p:spPr>
      </p:pic>
      <p:pic>
        <p:nvPicPr>
          <p:cNvPr id="17" name="Resim 16">
            <a:extLst>
              <a:ext uri="{FF2B5EF4-FFF2-40B4-BE49-F238E27FC236}">
                <a16:creationId xmlns:a16="http://schemas.microsoft.com/office/drawing/2014/main" id="{8B7EE76F-7F58-3BE2-7B54-5E49A2D272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6063" y="-47451"/>
            <a:ext cx="1373417" cy="1373417"/>
          </a:xfrm>
          <a:prstGeom prst="rect">
            <a:avLst/>
          </a:prstGeom>
        </p:spPr>
      </p:pic>
      <p:pic>
        <p:nvPicPr>
          <p:cNvPr id="18" name="Resim 17">
            <a:extLst>
              <a:ext uri="{FF2B5EF4-FFF2-40B4-BE49-F238E27FC236}">
                <a16:creationId xmlns:a16="http://schemas.microsoft.com/office/drawing/2014/main" id="{742F4FF7-4048-CB9D-CDDF-97D0B291CA8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6181" y="103556"/>
            <a:ext cx="807720" cy="1080350"/>
          </a:xfrm>
          <a:prstGeom prst="rect">
            <a:avLst/>
          </a:prstGeom>
        </p:spPr>
      </p:pic>
      <p:sp>
        <p:nvSpPr>
          <p:cNvPr id="19" name="Alt Başlık 2">
            <a:extLst>
              <a:ext uri="{FF2B5EF4-FFF2-40B4-BE49-F238E27FC236}">
                <a16:creationId xmlns:a16="http://schemas.microsoft.com/office/drawing/2014/main" id="{A8F6AE29-73CE-D93A-F64C-84DA2D72AB8E}"/>
              </a:ext>
            </a:extLst>
          </p:cNvPr>
          <p:cNvSpPr txBox="1">
            <a:spLocks/>
          </p:cNvSpPr>
          <p:nvPr/>
        </p:nvSpPr>
        <p:spPr>
          <a:xfrm>
            <a:off x="1738639" y="6921909"/>
            <a:ext cx="7214534" cy="899133"/>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tr-TR" sz="2800" b="1" dirty="0"/>
              <a:t>-2024-</a:t>
            </a:r>
          </a:p>
        </p:txBody>
      </p:sp>
    </p:spTree>
    <p:extLst>
      <p:ext uri="{BB962C8B-B14F-4D97-AF65-F5344CB8AC3E}">
        <p14:creationId xmlns:p14="http://schemas.microsoft.com/office/powerpoint/2010/main" val="20987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CFF39270-2AF2-D496-9759-2516E4E55670}"/>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PERSONEL SAYISI</a:t>
            </a:r>
          </a:p>
        </p:txBody>
      </p:sp>
      <p:graphicFrame>
        <p:nvGraphicFramePr>
          <p:cNvPr id="5" name="Tablo 4">
            <a:extLst>
              <a:ext uri="{FF2B5EF4-FFF2-40B4-BE49-F238E27FC236}">
                <a16:creationId xmlns:a16="http://schemas.microsoft.com/office/drawing/2014/main" id="{8D91A07C-9A51-CD63-65F2-85BB2B9088BA}"/>
              </a:ext>
            </a:extLst>
          </p:cNvPr>
          <p:cNvGraphicFramePr>
            <a:graphicFrameLocks noGrp="1"/>
          </p:cNvGraphicFramePr>
          <p:nvPr>
            <p:extLst>
              <p:ext uri="{D42A27DB-BD31-4B8C-83A1-F6EECF244321}">
                <p14:modId xmlns:p14="http://schemas.microsoft.com/office/powerpoint/2010/main" val="4261846673"/>
              </p:ext>
            </p:extLst>
          </p:nvPr>
        </p:nvGraphicFramePr>
        <p:xfrm>
          <a:off x="853558" y="1763047"/>
          <a:ext cx="8850882" cy="3635995"/>
        </p:xfrm>
        <a:graphic>
          <a:graphicData uri="http://schemas.openxmlformats.org/drawingml/2006/table">
            <a:tbl>
              <a:tblPr firstRow="1" firstCol="1" bandRow="1">
                <a:tableStyleId>{5C22544A-7EE6-4342-B048-85BDC9FD1C3A}</a:tableStyleId>
              </a:tblPr>
              <a:tblGrid>
                <a:gridCol w="1971576">
                  <a:extLst>
                    <a:ext uri="{9D8B030D-6E8A-4147-A177-3AD203B41FA5}">
                      <a16:colId xmlns:a16="http://schemas.microsoft.com/office/drawing/2014/main" val="1222594129"/>
                    </a:ext>
                  </a:extLst>
                </a:gridCol>
                <a:gridCol w="681228">
                  <a:extLst>
                    <a:ext uri="{9D8B030D-6E8A-4147-A177-3AD203B41FA5}">
                      <a16:colId xmlns:a16="http://schemas.microsoft.com/office/drawing/2014/main" val="3891147323"/>
                    </a:ext>
                  </a:extLst>
                </a:gridCol>
                <a:gridCol w="805937">
                  <a:extLst>
                    <a:ext uri="{9D8B030D-6E8A-4147-A177-3AD203B41FA5}">
                      <a16:colId xmlns:a16="http://schemas.microsoft.com/office/drawing/2014/main" val="3424205278"/>
                    </a:ext>
                  </a:extLst>
                </a:gridCol>
                <a:gridCol w="805937">
                  <a:extLst>
                    <a:ext uri="{9D8B030D-6E8A-4147-A177-3AD203B41FA5}">
                      <a16:colId xmlns:a16="http://schemas.microsoft.com/office/drawing/2014/main" val="3615370328"/>
                    </a:ext>
                  </a:extLst>
                </a:gridCol>
                <a:gridCol w="681228">
                  <a:extLst>
                    <a:ext uri="{9D8B030D-6E8A-4147-A177-3AD203B41FA5}">
                      <a16:colId xmlns:a16="http://schemas.microsoft.com/office/drawing/2014/main" val="1218418404"/>
                    </a:ext>
                  </a:extLst>
                </a:gridCol>
                <a:gridCol w="805937">
                  <a:extLst>
                    <a:ext uri="{9D8B030D-6E8A-4147-A177-3AD203B41FA5}">
                      <a16:colId xmlns:a16="http://schemas.microsoft.com/office/drawing/2014/main" val="1602494709"/>
                    </a:ext>
                  </a:extLst>
                </a:gridCol>
                <a:gridCol w="805937">
                  <a:extLst>
                    <a:ext uri="{9D8B030D-6E8A-4147-A177-3AD203B41FA5}">
                      <a16:colId xmlns:a16="http://schemas.microsoft.com/office/drawing/2014/main" val="294450831"/>
                    </a:ext>
                  </a:extLst>
                </a:gridCol>
                <a:gridCol w="681228">
                  <a:extLst>
                    <a:ext uri="{9D8B030D-6E8A-4147-A177-3AD203B41FA5}">
                      <a16:colId xmlns:a16="http://schemas.microsoft.com/office/drawing/2014/main" val="2544710007"/>
                    </a:ext>
                  </a:extLst>
                </a:gridCol>
                <a:gridCol w="805937">
                  <a:extLst>
                    <a:ext uri="{9D8B030D-6E8A-4147-A177-3AD203B41FA5}">
                      <a16:colId xmlns:a16="http://schemas.microsoft.com/office/drawing/2014/main" val="2738242732"/>
                    </a:ext>
                  </a:extLst>
                </a:gridCol>
                <a:gridCol w="805937">
                  <a:extLst>
                    <a:ext uri="{9D8B030D-6E8A-4147-A177-3AD203B41FA5}">
                      <a16:colId xmlns:a16="http://schemas.microsoft.com/office/drawing/2014/main" val="1928068743"/>
                    </a:ext>
                  </a:extLst>
                </a:gridCol>
              </a:tblGrid>
              <a:tr h="330545">
                <a:tc rowSpan="2">
                  <a:txBody>
                    <a:bodyPr/>
                    <a:lstStyle/>
                    <a:p>
                      <a:pPr algn="ctr"/>
                      <a:r>
                        <a:rPr lang="tr-TR" sz="1400" dirty="0">
                          <a:effectLst/>
                          <a:latin typeface="Times New Roman" panose="02020603050405020304" pitchFamily="18" charset="0"/>
                          <a:ea typeface="Georgia" panose="02040502050405020303" pitchFamily="18" charset="0"/>
                          <a:cs typeface="Times New Roman" panose="02020603050405020304" pitchFamily="18" charset="0"/>
                        </a:rPr>
                        <a:t>UNVAN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tr-TR" sz="1400">
                          <a:effectLst/>
                          <a:latin typeface="Times New Roman" panose="02020603050405020304" pitchFamily="18" charset="0"/>
                          <a:cs typeface="Times New Roman" panose="02020603050405020304" pitchFamily="18" charset="0"/>
                        </a:rPr>
                        <a:t>KADROLU</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r>
                        <a:rPr lang="tr-TR" sz="1400" dirty="0">
                          <a:effectLst/>
                          <a:latin typeface="Times New Roman" panose="02020603050405020304" pitchFamily="18" charset="0"/>
                          <a:cs typeface="Times New Roman" panose="02020603050405020304" pitchFamily="18" charset="0"/>
                        </a:rPr>
                        <a:t>GÖREVLENDİRME</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r>
                        <a:rPr lang="tr-TR" sz="1400">
                          <a:effectLst/>
                          <a:latin typeface="Times New Roman" panose="02020603050405020304" pitchFamily="18" charset="0"/>
                          <a:cs typeface="Times New Roman" panose="02020603050405020304" pitchFamily="18" charset="0"/>
                        </a:rPr>
                        <a:t>TOPLAM</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26550681"/>
                  </a:ext>
                </a:extLst>
              </a:tr>
              <a:tr h="330545">
                <a:tc vMerge="1">
                  <a:txBody>
                    <a:bodyPr/>
                    <a:lstStyle/>
                    <a:p>
                      <a:endParaRPr lang="tr-TR"/>
                    </a:p>
                  </a:txBody>
                  <a:tcPr/>
                </a:tc>
                <a:tc>
                  <a:txBody>
                    <a:bodyPr/>
                    <a:lstStyle/>
                    <a:p>
                      <a:pPr algn="ctr"/>
                      <a:r>
                        <a:rPr lang="tr-TR" sz="1400" dirty="0">
                          <a:effectLst/>
                          <a:latin typeface="Times New Roman" panose="02020603050405020304" pitchFamily="18" charset="0"/>
                          <a:cs typeface="Times New Roman" panose="02020603050405020304" pitchFamily="18" charset="0"/>
                        </a:rPr>
                        <a:t>Erkek</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Kadın</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Erkek</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Kadın</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Erkek</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Kadın</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980054"/>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Okul Müdürü</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8018189"/>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Müdür Yardımcısı</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04399591"/>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Özel Eğitim Öğretmeni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208835"/>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Anasınıfı Öğretmeni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64624669"/>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Branş Öğretmeni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17</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32</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49</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3</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8</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40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60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6029962"/>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Rehber Öğretmen</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3</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3</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0929327"/>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İdari Personel</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4755648"/>
                  </a:ext>
                </a:extLst>
              </a:tr>
              <a:tr h="330545">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Yardımcı Personel</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3</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4</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3</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4</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75944971"/>
                  </a:ext>
                </a:extLst>
              </a:tr>
              <a:tr h="330545">
                <a:tc>
                  <a:txBody>
                    <a:bodyPr/>
                    <a:lstStyle/>
                    <a:p>
                      <a:r>
                        <a:rPr lang="tr-TR" sz="1400" b="1" dirty="0">
                          <a:solidFill>
                            <a:schemeClr val="bg1"/>
                          </a:solidFill>
                          <a:effectLst/>
                          <a:latin typeface="Times New Roman" panose="02020603050405020304" pitchFamily="18" charset="0"/>
                          <a:cs typeface="Times New Roman" panose="02020603050405020304" pitchFamily="18" charset="0"/>
                        </a:rPr>
                        <a:t>Toplam</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a:solidFill>
                            <a:schemeClr val="bg1"/>
                          </a:solidFill>
                          <a:effectLst/>
                          <a:latin typeface="Times New Roman" panose="02020603050405020304" pitchFamily="18" charset="0"/>
                          <a:cs typeface="Times New Roman" panose="02020603050405020304" pitchFamily="18" charset="0"/>
                        </a:rPr>
                        <a:t>20</a:t>
                      </a:r>
                      <a:endParaRPr lang="tr-TR" sz="1400" b="1">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38</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58</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5</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12</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17</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25</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50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75</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833311800"/>
                  </a:ext>
                </a:extLst>
              </a:tr>
            </a:tbl>
          </a:graphicData>
        </a:graphic>
      </p:graphicFrame>
      <p:sp>
        <p:nvSpPr>
          <p:cNvPr id="7" name="Metin kutusu 6">
            <a:extLst>
              <a:ext uri="{FF2B5EF4-FFF2-40B4-BE49-F238E27FC236}">
                <a16:creationId xmlns:a16="http://schemas.microsoft.com/office/drawing/2014/main" id="{609AB60A-3EE7-AEE6-F4E7-6BBBF306620D}"/>
              </a:ext>
            </a:extLst>
          </p:cNvPr>
          <p:cNvSpPr txBox="1"/>
          <p:nvPr/>
        </p:nvSpPr>
        <p:spPr>
          <a:xfrm>
            <a:off x="0" y="5584733"/>
            <a:ext cx="10565530" cy="830997"/>
          </a:xfrm>
          <a:prstGeom prst="rect">
            <a:avLst/>
          </a:prstGeom>
          <a:noFill/>
        </p:spPr>
        <p:txBody>
          <a:bodyPr wrap="square">
            <a:spAutoFit/>
          </a:bodyPr>
          <a:lstStyle/>
          <a:p>
            <a:pPr marL="608330" marR="355600" indent="306070" algn="just">
              <a:spcAft>
                <a:spcPts val="120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Okulumuzda kadrolu 58, görevlendirme 17 olmak üzere toplam 75 personel görev yapmaktadır. Yardımcı personel olarak 1 görevlendirme sürekli işçi çalışmakta olup; 3 yardımcı personelimiz TYP kapsamında okulumuzda görev yapmaktadır. Okulumuzda sözleşmeli personel bulunmamaktadır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165220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FD12371-015C-8CAE-8BAA-523D43162CFF}"/>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 NORM KADRO DURUMU</a:t>
            </a:r>
          </a:p>
        </p:txBody>
      </p:sp>
      <p:graphicFrame>
        <p:nvGraphicFramePr>
          <p:cNvPr id="5" name="Tablo 4">
            <a:extLst>
              <a:ext uri="{FF2B5EF4-FFF2-40B4-BE49-F238E27FC236}">
                <a16:creationId xmlns:a16="http://schemas.microsoft.com/office/drawing/2014/main" id="{BF8DE90F-5048-6981-B7C7-F8B76764203C}"/>
              </a:ext>
            </a:extLst>
          </p:cNvPr>
          <p:cNvGraphicFramePr>
            <a:graphicFrameLocks noGrp="1"/>
          </p:cNvGraphicFramePr>
          <p:nvPr>
            <p:extLst>
              <p:ext uri="{D42A27DB-BD31-4B8C-83A1-F6EECF244321}">
                <p14:modId xmlns:p14="http://schemas.microsoft.com/office/powerpoint/2010/main" val="224946576"/>
              </p:ext>
            </p:extLst>
          </p:nvPr>
        </p:nvGraphicFramePr>
        <p:xfrm>
          <a:off x="2158463" y="1847428"/>
          <a:ext cx="6582413" cy="3924001"/>
        </p:xfrm>
        <a:graphic>
          <a:graphicData uri="http://schemas.openxmlformats.org/drawingml/2006/table">
            <a:tbl>
              <a:tblPr firstRow="1" firstCol="1" bandRow="1">
                <a:tableStyleId>{5C22544A-7EE6-4342-B048-85BDC9FD1C3A}</a:tableStyleId>
              </a:tblPr>
              <a:tblGrid>
                <a:gridCol w="2932288">
                  <a:extLst>
                    <a:ext uri="{9D8B030D-6E8A-4147-A177-3AD203B41FA5}">
                      <a16:colId xmlns:a16="http://schemas.microsoft.com/office/drawing/2014/main" val="3958117645"/>
                    </a:ext>
                  </a:extLst>
                </a:gridCol>
                <a:gridCol w="1009094">
                  <a:extLst>
                    <a:ext uri="{9D8B030D-6E8A-4147-A177-3AD203B41FA5}">
                      <a16:colId xmlns:a16="http://schemas.microsoft.com/office/drawing/2014/main" val="1801795053"/>
                    </a:ext>
                  </a:extLst>
                </a:gridCol>
                <a:gridCol w="800285">
                  <a:extLst>
                    <a:ext uri="{9D8B030D-6E8A-4147-A177-3AD203B41FA5}">
                      <a16:colId xmlns:a16="http://schemas.microsoft.com/office/drawing/2014/main" val="1219251287"/>
                    </a:ext>
                  </a:extLst>
                </a:gridCol>
                <a:gridCol w="920373">
                  <a:extLst>
                    <a:ext uri="{9D8B030D-6E8A-4147-A177-3AD203B41FA5}">
                      <a16:colId xmlns:a16="http://schemas.microsoft.com/office/drawing/2014/main" val="204775087"/>
                    </a:ext>
                  </a:extLst>
                </a:gridCol>
                <a:gridCol w="920373">
                  <a:extLst>
                    <a:ext uri="{9D8B030D-6E8A-4147-A177-3AD203B41FA5}">
                      <a16:colId xmlns:a16="http://schemas.microsoft.com/office/drawing/2014/main" val="1032956427"/>
                    </a:ext>
                  </a:extLst>
                </a:gridCol>
              </a:tblGrid>
              <a:tr h="245532">
                <a:tc>
                  <a:txBody>
                    <a:bodyPr/>
                    <a:lstStyle/>
                    <a:p>
                      <a:pPr algn="ctr"/>
                      <a:r>
                        <a:rPr lang="tr-TR" sz="1400" dirty="0">
                          <a:effectLst/>
                          <a:latin typeface="Times New Roman" panose="02020603050405020304" pitchFamily="18" charset="0"/>
                          <a:cs typeface="Times New Roman" panose="02020603050405020304" pitchFamily="18" charset="0"/>
                        </a:rPr>
                        <a:t>Branş Adı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Mevcut</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Norm</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İhtiyaç</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Fazla</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1700031"/>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Bilişim Teknolojileri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366388"/>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Din Kültürü ve Ahlâk Bilgisi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4</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4</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36735192"/>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İngilizce</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6</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6</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9412210"/>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İlköğretim Matematik</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8</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7</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5401844"/>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Müzik</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0693446"/>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Türkçe</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8</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7656271"/>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Beden Eğitimi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5</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5</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585237"/>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Sosyal Bilgiler</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4</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4</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63587193"/>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Okul Öncesi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9980590"/>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Teknoloji ve Tasarım</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4</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4</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33696101"/>
                  </a:ext>
                </a:extLst>
              </a:tr>
              <a:tr h="241021">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Görsel Sanatlar</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236153"/>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Rehberlik</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22912818"/>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Özel Eğitim</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742624"/>
                  </a:ext>
                </a:extLst>
              </a:tr>
              <a:tr h="245532">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Fen Bilimleri</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7</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7</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48889120"/>
                  </a:ext>
                </a:extLst>
              </a:tr>
              <a:tr h="245532">
                <a:tc>
                  <a:txBody>
                    <a:bodyPr/>
                    <a:lstStyle/>
                    <a:p>
                      <a:r>
                        <a:rPr lang="tr-TR" sz="1400" b="1" dirty="0">
                          <a:solidFill>
                            <a:schemeClr val="bg1"/>
                          </a:solidFill>
                          <a:effectLst/>
                          <a:latin typeface="Times New Roman" panose="02020603050405020304" pitchFamily="18" charset="0"/>
                          <a:cs typeface="Times New Roman" panose="02020603050405020304" pitchFamily="18" charset="0"/>
                        </a:rPr>
                        <a:t>TOPLAM</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57</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55</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2</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367536294"/>
                  </a:ext>
                </a:extLst>
              </a:tr>
            </a:tbl>
          </a:graphicData>
        </a:graphic>
      </p:graphicFrame>
      <p:sp>
        <p:nvSpPr>
          <p:cNvPr id="7" name="Metin kutusu 6">
            <a:extLst>
              <a:ext uri="{FF2B5EF4-FFF2-40B4-BE49-F238E27FC236}">
                <a16:creationId xmlns:a16="http://schemas.microsoft.com/office/drawing/2014/main" id="{A9E711DA-393D-A85A-30EF-D1B5041D1917}"/>
              </a:ext>
            </a:extLst>
          </p:cNvPr>
          <p:cNvSpPr txBox="1"/>
          <p:nvPr/>
        </p:nvSpPr>
        <p:spPr>
          <a:xfrm>
            <a:off x="695229" y="5755530"/>
            <a:ext cx="9861011" cy="646331"/>
          </a:xfrm>
          <a:prstGeom prst="rect">
            <a:avLst/>
          </a:prstGeom>
          <a:noFill/>
        </p:spPr>
        <p:txBody>
          <a:bodyPr wrap="square">
            <a:spAutoFit/>
          </a:bodyPr>
          <a:lstStyle/>
          <a:p>
            <a:pPr marL="608330" marR="643255" indent="306070" algn="just">
              <a:spcAft>
                <a:spcPts val="1200"/>
              </a:spcAft>
            </a:pPr>
            <a:r>
              <a:rPr lang="tr-TR" sz="1800" dirty="0">
                <a:effectLst/>
                <a:latin typeface="Times New Roman" panose="02020603050405020304" pitchFamily="18" charset="0"/>
                <a:ea typeface="Georgia" panose="02040502050405020303" pitchFamily="18" charset="0"/>
                <a:cs typeface="Georgia" panose="02040502050405020303" pitchFamily="18" charset="0"/>
              </a:rPr>
              <a:t>Okulumuzda 2023-2024 öğretim yılında kadrolu 57 kadrolu öğretmen görev yapmakta olup 1 özel eğitim öğretmeni  ihtiyacımız ve 2 norm fazlası öğretmenimiz bulunmaktadır.</a:t>
            </a:r>
            <a:endParaRPr lang="tr-TR" sz="1800" dirty="0">
              <a:effectLst/>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241906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78561D7-2B33-A3F6-6C7C-FACD669101ED}"/>
              </a:ext>
            </a:extLst>
          </p:cNvPr>
          <p:cNvSpPr txBox="1"/>
          <p:nvPr/>
        </p:nvSpPr>
        <p:spPr>
          <a:xfrm>
            <a:off x="1" y="102588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SON 3 YIL ÖĞRENCİ SAYILARI</a:t>
            </a:r>
          </a:p>
        </p:txBody>
      </p:sp>
      <p:graphicFrame>
        <p:nvGraphicFramePr>
          <p:cNvPr id="7" name="Tablo 6">
            <a:extLst>
              <a:ext uri="{FF2B5EF4-FFF2-40B4-BE49-F238E27FC236}">
                <a16:creationId xmlns:a16="http://schemas.microsoft.com/office/drawing/2014/main" id="{9EB632BA-94D4-FC04-FCE0-2F7876FD75F5}"/>
              </a:ext>
            </a:extLst>
          </p:cNvPr>
          <p:cNvGraphicFramePr>
            <a:graphicFrameLocks noGrp="1"/>
          </p:cNvGraphicFramePr>
          <p:nvPr>
            <p:extLst>
              <p:ext uri="{D42A27DB-BD31-4B8C-83A1-F6EECF244321}">
                <p14:modId xmlns:p14="http://schemas.microsoft.com/office/powerpoint/2010/main" val="3287283361"/>
              </p:ext>
            </p:extLst>
          </p:nvPr>
        </p:nvGraphicFramePr>
        <p:xfrm>
          <a:off x="333931" y="2430462"/>
          <a:ext cx="10023950" cy="2491932"/>
        </p:xfrm>
        <a:graphic>
          <a:graphicData uri="http://schemas.openxmlformats.org/drawingml/2006/table">
            <a:tbl>
              <a:tblPr firstRow="1" bandRow="1">
                <a:tableStyleId>{B301B821-A1FF-4177-AEE7-76D212191A09}</a:tableStyleId>
              </a:tblPr>
              <a:tblGrid>
                <a:gridCol w="1002395">
                  <a:extLst>
                    <a:ext uri="{9D8B030D-6E8A-4147-A177-3AD203B41FA5}">
                      <a16:colId xmlns:a16="http://schemas.microsoft.com/office/drawing/2014/main" val="181537038"/>
                    </a:ext>
                  </a:extLst>
                </a:gridCol>
                <a:gridCol w="1002395">
                  <a:extLst>
                    <a:ext uri="{9D8B030D-6E8A-4147-A177-3AD203B41FA5}">
                      <a16:colId xmlns:a16="http://schemas.microsoft.com/office/drawing/2014/main" val="2733739183"/>
                    </a:ext>
                  </a:extLst>
                </a:gridCol>
                <a:gridCol w="1002395">
                  <a:extLst>
                    <a:ext uri="{9D8B030D-6E8A-4147-A177-3AD203B41FA5}">
                      <a16:colId xmlns:a16="http://schemas.microsoft.com/office/drawing/2014/main" val="4071106833"/>
                    </a:ext>
                  </a:extLst>
                </a:gridCol>
                <a:gridCol w="1002395">
                  <a:extLst>
                    <a:ext uri="{9D8B030D-6E8A-4147-A177-3AD203B41FA5}">
                      <a16:colId xmlns:a16="http://schemas.microsoft.com/office/drawing/2014/main" val="2942030746"/>
                    </a:ext>
                  </a:extLst>
                </a:gridCol>
                <a:gridCol w="1002395">
                  <a:extLst>
                    <a:ext uri="{9D8B030D-6E8A-4147-A177-3AD203B41FA5}">
                      <a16:colId xmlns:a16="http://schemas.microsoft.com/office/drawing/2014/main" val="4272931407"/>
                    </a:ext>
                  </a:extLst>
                </a:gridCol>
                <a:gridCol w="1002395">
                  <a:extLst>
                    <a:ext uri="{9D8B030D-6E8A-4147-A177-3AD203B41FA5}">
                      <a16:colId xmlns:a16="http://schemas.microsoft.com/office/drawing/2014/main" val="899987100"/>
                    </a:ext>
                  </a:extLst>
                </a:gridCol>
                <a:gridCol w="1002395">
                  <a:extLst>
                    <a:ext uri="{9D8B030D-6E8A-4147-A177-3AD203B41FA5}">
                      <a16:colId xmlns:a16="http://schemas.microsoft.com/office/drawing/2014/main" val="2252911709"/>
                    </a:ext>
                  </a:extLst>
                </a:gridCol>
                <a:gridCol w="1002395">
                  <a:extLst>
                    <a:ext uri="{9D8B030D-6E8A-4147-A177-3AD203B41FA5}">
                      <a16:colId xmlns:a16="http://schemas.microsoft.com/office/drawing/2014/main" val="1195749473"/>
                    </a:ext>
                  </a:extLst>
                </a:gridCol>
                <a:gridCol w="1002395">
                  <a:extLst>
                    <a:ext uri="{9D8B030D-6E8A-4147-A177-3AD203B41FA5}">
                      <a16:colId xmlns:a16="http://schemas.microsoft.com/office/drawing/2014/main" val="1881316399"/>
                    </a:ext>
                  </a:extLst>
                </a:gridCol>
                <a:gridCol w="1002395">
                  <a:extLst>
                    <a:ext uri="{9D8B030D-6E8A-4147-A177-3AD203B41FA5}">
                      <a16:colId xmlns:a16="http://schemas.microsoft.com/office/drawing/2014/main" val="279791844"/>
                    </a:ext>
                  </a:extLst>
                </a:gridCol>
              </a:tblGrid>
              <a:tr h="444564">
                <a:tc>
                  <a:txBody>
                    <a:bodyPr/>
                    <a:lstStyle/>
                    <a:p>
                      <a:pPr algn="ctr"/>
                      <a:r>
                        <a:rPr lang="tr-TR" sz="1400" dirty="0">
                          <a:latin typeface="Times New Roman" panose="02020603050405020304" pitchFamily="18" charset="0"/>
                          <a:cs typeface="Times New Roman" panose="02020603050405020304" pitchFamily="18" charset="0"/>
                        </a:rPr>
                        <a:t>ÖĞRETİM YILI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Derslik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Şube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Erkek</a:t>
                      </a:r>
                    </a:p>
                    <a:p>
                      <a:pPr algn="ctr"/>
                      <a:r>
                        <a:rPr lang="tr-TR" sz="1400" dirty="0">
                          <a:latin typeface="Times New Roman" panose="02020603050405020304" pitchFamily="18" charset="0"/>
                          <a:cs typeface="Times New Roman" panose="02020603050405020304" pitchFamily="18" charset="0"/>
                        </a:rPr>
                        <a:t>Öğrenci</a:t>
                      </a:r>
                    </a:p>
                    <a:p>
                      <a:pPr algn="ctr"/>
                      <a:endParaRPr lang="tr-TR"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Kız</a:t>
                      </a:r>
                    </a:p>
                    <a:p>
                      <a:pPr algn="ctr"/>
                      <a:r>
                        <a:rPr lang="tr-TR" sz="1400" dirty="0">
                          <a:latin typeface="Times New Roman" panose="02020603050405020304" pitchFamily="18" charset="0"/>
                          <a:cs typeface="Times New Roman" panose="02020603050405020304" pitchFamily="18" charset="0"/>
                        </a:rPr>
                        <a:t>Öğrenci</a:t>
                      </a:r>
                    </a:p>
                    <a:p>
                      <a:pPr algn="ctr"/>
                      <a:endParaRPr lang="tr-TR"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Toplam</a:t>
                      </a:r>
                    </a:p>
                    <a:p>
                      <a:pPr algn="ctr"/>
                      <a:r>
                        <a:rPr lang="tr-TR" sz="1400" dirty="0">
                          <a:latin typeface="Times New Roman" panose="02020603050405020304" pitchFamily="18" charset="0"/>
                          <a:cs typeface="Times New Roman" panose="02020603050405020304" pitchFamily="18" charset="0"/>
                        </a:rPr>
                        <a:t>Öğrenci</a:t>
                      </a:r>
                    </a:p>
                    <a:p>
                      <a:pPr algn="ctr"/>
                      <a:endParaRPr lang="tr-TR"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Öğretmen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Derslik Başına Düşen Öğrenci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Şube Başına Düşen Öğrenci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Öğretmen Başına Düşen Öğrenci Sayısı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565332"/>
                  </a:ext>
                </a:extLst>
              </a:tr>
              <a:tr h="444564">
                <a:tc>
                  <a:txBody>
                    <a:bodyPr/>
                    <a:lstStyle/>
                    <a:p>
                      <a:pPr algn="ctr"/>
                      <a:r>
                        <a:rPr lang="tr-TR" sz="1400" dirty="0">
                          <a:latin typeface="Times New Roman" panose="02020603050405020304" pitchFamily="18" charset="0"/>
                          <a:cs typeface="Times New Roman" panose="02020603050405020304" pitchFamily="18" charset="0"/>
                        </a:rPr>
                        <a:t>2023-2024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709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22,87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22,87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12,44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648941"/>
                  </a:ext>
                </a:extLst>
              </a:tr>
              <a:tr h="444564">
                <a:tc>
                  <a:txBody>
                    <a:bodyPr/>
                    <a:lstStyle/>
                    <a:p>
                      <a:pPr algn="ctr"/>
                      <a:r>
                        <a:rPr lang="tr-TR" sz="1400" dirty="0">
                          <a:latin typeface="Times New Roman" panose="02020603050405020304" pitchFamily="18" charset="0"/>
                          <a:cs typeface="Times New Roman" panose="02020603050405020304" pitchFamily="18" charset="0"/>
                        </a:rPr>
                        <a:t>2022-2023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23,00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22,58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400" dirty="0">
                          <a:latin typeface="Times New Roman" panose="02020603050405020304" pitchFamily="18" charset="0"/>
                          <a:cs typeface="Times New Roman" panose="02020603050405020304" pitchFamily="18" charset="0"/>
                        </a:rPr>
                        <a:t>13,98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1779142"/>
                  </a:ext>
                </a:extLst>
              </a:tr>
              <a:tr h="444564">
                <a:tc>
                  <a:txBody>
                    <a:bodyPr/>
                    <a:lstStyle/>
                    <a:p>
                      <a:pPr algn="ctr"/>
                      <a:r>
                        <a:rPr lang="tr-TR" sz="1400" dirty="0">
                          <a:latin typeface="Times New Roman" panose="02020603050405020304" pitchFamily="18" charset="0"/>
                          <a:cs typeface="Times New Roman" panose="02020603050405020304" pitchFamily="18" charset="0"/>
                        </a:rPr>
                        <a:t>2021-2022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339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675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21,77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22,50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400" dirty="0">
                          <a:latin typeface="Times New Roman" panose="02020603050405020304" pitchFamily="18" charset="0"/>
                          <a:cs typeface="Times New Roman" panose="02020603050405020304" pitchFamily="18" charset="0"/>
                        </a:rPr>
                        <a:t>14,06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3682985"/>
                  </a:ext>
                </a:extLst>
              </a:tr>
            </a:tbl>
          </a:graphicData>
        </a:graphic>
      </p:graphicFrame>
      <p:sp>
        <p:nvSpPr>
          <p:cNvPr id="11" name="Metin kutusu 10">
            <a:extLst>
              <a:ext uri="{FF2B5EF4-FFF2-40B4-BE49-F238E27FC236}">
                <a16:creationId xmlns:a16="http://schemas.microsoft.com/office/drawing/2014/main" id="{DAB2ED0E-C44B-9EA9-E71B-89C182AF7C90}"/>
              </a:ext>
            </a:extLst>
          </p:cNvPr>
          <p:cNvSpPr txBox="1"/>
          <p:nvPr/>
        </p:nvSpPr>
        <p:spPr>
          <a:xfrm>
            <a:off x="-365760" y="5017560"/>
            <a:ext cx="4460240" cy="276999"/>
          </a:xfrm>
          <a:prstGeom prst="rect">
            <a:avLst/>
          </a:prstGeom>
          <a:noFill/>
        </p:spPr>
        <p:txBody>
          <a:bodyPr wrap="square">
            <a:spAutoFit/>
          </a:bodyPr>
          <a:lstStyle/>
          <a:p>
            <a:pPr marL="630555"/>
            <a:r>
              <a:rPr lang="tr-TR" sz="1200" b="1" spc="-20" dirty="0">
                <a:effectLst/>
                <a:latin typeface="Times New Roman" panose="02020603050405020304" pitchFamily="18" charset="0"/>
                <a:ea typeface="Georgia" panose="02040502050405020303" pitchFamily="18" charset="0"/>
                <a:cs typeface="Georgia" panose="02040502050405020303" pitchFamily="18" charset="0"/>
              </a:rPr>
              <a:t>Not:</a:t>
            </a:r>
            <a:r>
              <a:rPr lang="tr-TR" sz="1200" spc="-20" dirty="0">
                <a:effectLst/>
                <a:latin typeface="Times New Roman" panose="02020603050405020304" pitchFamily="18" charset="0"/>
                <a:ea typeface="Georgia" panose="02040502050405020303" pitchFamily="18" charset="0"/>
                <a:cs typeface="Georgia" panose="02040502050405020303" pitchFamily="18" charset="0"/>
              </a:rPr>
              <a:t> </a:t>
            </a:r>
            <a:r>
              <a:rPr lang="tr-TR" sz="1200" spc="-20" dirty="0" err="1">
                <a:effectLst/>
                <a:latin typeface="Times New Roman" panose="02020603050405020304" pitchFamily="18" charset="0"/>
                <a:ea typeface="Georgia" panose="02040502050405020303" pitchFamily="18" charset="0"/>
                <a:cs typeface="Georgia" panose="02040502050405020303" pitchFamily="18" charset="0"/>
              </a:rPr>
              <a:t>MEBBİS’te</a:t>
            </a:r>
            <a:r>
              <a:rPr lang="tr-TR" sz="1200" spc="-20" dirty="0">
                <a:effectLst/>
                <a:latin typeface="Times New Roman" panose="02020603050405020304" pitchFamily="18" charset="0"/>
                <a:ea typeface="Georgia" panose="02040502050405020303" pitchFamily="18" charset="0"/>
                <a:cs typeface="Georgia" panose="02040502050405020303" pitchFamily="18" charset="0"/>
              </a:rPr>
              <a:t> yer alan MEİS Sorgu Modülü verileridir. </a:t>
            </a:r>
            <a:endParaRPr lang="tr-TR" dirty="0">
              <a:effectLst/>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183857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2D763C69-B372-C036-B724-71750E2155C0}"/>
              </a:ext>
            </a:extLst>
          </p:cNvPr>
          <p:cNvSpPr txBox="1"/>
          <p:nvPr/>
        </p:nvSpPr>
        <p:spPr>
          <a:xfrm>
            <a:off x="1" y="1025886"/>
            <a:ext cx="10691812" cy="1077218"/>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SON 3 YIL ÖĞRENCİ SAYILARI</a:t>
            </a:r>
          </a:p>
          <a:p>
            <a:pPr algn="ctr"/>
            <a:r>
              <a:rPr lang="tr-TR" sz="2800" b="1" dirty="0">
                <a:latin typeface="Times New Roman" panose="02020603050405020304" pitchFamily="18" charset="0"/>
                <a:cs typeface="Times New Roman" panose="02020603050405020304" pitchFamily="18" charset="0"/>
              </a:rPr>
              <a:t>(SINIF DETAYLI)</a:t>
            </a:r>
          </a:p>
        </p:txBody>
      </p:sp>
      <p:graphicFrame>
        <p:nvGraphicFramePr>
          <p:cNvPr id="5" name="Tablo 4">
            <a:extLst>
              <a:ext uri="{FF2B5EF4-FFF2-40B4-BE49-F238E27FC236}">
                <a16:creationId xmlns:a16="http://schemas.microsoft.com/office/drawing/2014/main" id="{3F2A3E74-6260-202D-4FD4-710A6B668026}"/>
              </a:ext>
            </a:extLst>
          </p:cNvPr>
          <p:cNvGraphicFramePr>
            <a:graphicFrameLocks noGrp="1"/>
          </p:cNvGraphicFramePr>
          <p:nvPr>
            <p:extLst>
              <p:ext uri="{D42A27DB-BD31-4B8C-83A1-F6EECF244321}">
                <p14:modId xmlns:p14="http://schemas.microsoft.com/office/powerpoint/2010/main" val="4035350965"/>
              </p:ext>
            </p:extLst>
          </p:nvPr>
        </p:nvGraphicFramePr>
        <p:xfrm>
          <a:off x="433544" y="2464479"/>
          <a:ext cx="9824724" cy="3428319"/>
        </p:xfrm>
        <a:graphic>
          <a:graphicData uri="http://schemas.openxmlformats.org/drawingml/2006/table">
            <a:tbl>
              <a:tblPr firstRow="1" firstCol="1" bandRow="1">
                <a:tableStyleId>{5C22544A-7EE6-4342-B048-85BDC9FD1C3A}</a:tableStyleId>
              </a:tblPr>
              <a:tblGrid>
                <a:gridCol w="1381776">
                  <a:extLst>
                    <a:ext uri="{9D8B030D-6E8A-4147-A177-3AD203B41FA5}">
                      <a16:colId xmlns:a16="http://schemas.microsoft.com/office/drawing/2014/main" val="3143934557"/>
                    </a:ext>
                  </a:extLst>
                </a:gridCol>
                <a:gridCol w="703579">
                  <a:extLst>
                    <a:ext uri="{9D8B030D-6E8A-4147-A177-3AD203B41FA5}">
                      <a16:colId xmlns:a16="http://schemas.microsoft.com/office/drawing/2014/main" val="2241133950"/>
                    </a:ext>
                  </a:extLst>
                </a:gridCol>
                <a:gridCol w="703579">
                  <a:extLst>
                    <a:ext uri="{9D8B030D-6E8A-4147-A177-3AD203B41FA5}">
                      <a16:colId xmlns:a16="http://schemas.microsoft.com/office/drawing/2014/main" val="3544379101"/>
                    </a:ext>
                  </a:extLst>
                </a:gridCol>
                <a:gridCol w="703579">
                  <a:extLst>
                    <a:ext uri="{9D8B030D-6E8A-4147-A177-3AD203B41FA5}">
                      <a16:colId xmlns:a16="http://schemas.microsoft.com/office/drawing/2014/main" val="1842997330"/>
                    </a:ext>
                  </a:extLst>
                </a:gridCol>
                <a:gridCol w="703579">
                  <a:extLst>
                    <a:ext uri="{9D8B030D-6E8A-4147-A177-3AD203B41FA5}">
                      <a16:colId xmlns:a16="http://schemas.microsoft.com/office/drawing/2014/main" val="3268421606"/>
                    </a:ext>
                  </a:extLst>
                </a:gridCol>
                <a:gridCol w="703579">
                  <a:extLst>
                    <a:ext uri="{9D8B030D-6E8A-4147-A177-3AD203B41FA5}">
                      <a16:colId xmlns:a16="http://schemas.microsoft.com/office/drawing/2014/main" val="4237491657"/>
                    </a:ext>
                  </a:extLst>
                </a:gridCol>
                <a:gridCol w="703579">
                  <a:extLst>
                    <a:ext uri="{9D8B030D-6E8A-4147-A177-3AD203B41FA5}">
                      <a16:colId xmlns:a16="http://schemas.microsoft.com/office/drawing/2014/main" val="21467080"/>
                    </a:ext>
                  </a:extLst>
                </a:gridCol>
                <a:gridCol w="703579">
                  <a:extLst>
                    <a:ext uri="{9D8B030D-6E8A-4147-A177-3AD203B41FA5}">
                      <a16:colId xmlns:a16="http://schemas.microsoft.com/office/drawing/2014/main" val="856562764"/>
                    </a:ext>
                  </a:extLst>
                </a:gridCol>
                <a:gridCol w="703579">
                  <a:extLst>
                    <a:ext uri="{9D8B030D-6E8A-4147-A177-3AD203B41FA5}">
                      <a16:colId xmlns:a16="http://schemas.microsoft.com/office/drawing/2014/main" val="4134729925"/>
                    </a:ext>
                  </a:extLst>
                </a:gridCol>
                <a:gridCol w="703579">
                  <a:extLst>
                    <a:ext uri="{9D8B030D-6E8A-4147-A177-3AD203B41FA5}">
                      <a16:colId xmlns:a16="http://schemas.microsoft.com/office/drawing/2014/main" val="2919893086"/>
                    </a:ext>
                  </a:extLst>
                </a:gridCol>
                <a:gridCol w="703579">
                  <a:extLst>
                    <a:ext uri="{9D8B030D-6E8A-4147-A177-3AD203B41FA5}">
                      <a16:colId xmlns:a16="http://schemas.microsoft.com/office/drawing/2014/main" val="3883843641"/>
                    </a:ext>
                  </a:extLst>
                </a:gridCol>
                <a:gridCol w="703579">
                  <a:extLst>
                    <a:ext uri="{9D8B030D-6E8A-4147-A177-3AD203B41FA5}">
                      <a16:colId xmlns:a16="http://schemas.microsoft.com/office/drawing/2014/main" val="1594350941"/>
                    </a:ext>
                  </a:extLst>
                </a:gridCol>
                <a:gridCol w="703579">
                  <a:extLst>
                    <a:ext uri="{9D8B030D-6E8A-4147-A177-3AD203B41FA5}">
                      <a16:colId xmlns:a16="http://schemas.microsoft.com/office/drawing/2014/main" val="4199586369"/>
                    </a:ext>
                  </a:extLst>
                </a:gridCol>
              </a:tblGrid>
              <a:tr h="462382">
                <a:tc rowSpan="2">
                  <a:txBody>
                    <a:bodyPr/>
                    <a:lstStyle/>
                    <a:p>
                      <a:pPr marL="0" indent="-228600" algn="ctr" defTabSz="1007943" rtl="0" eaLnBrk="1" latinLnBrk="0" hangingPunct="1">
                        <a:spcBef>
                          <a:spcPts val="750"/>
                        </a:spcBef>
                        <a:spcAft>
                          <a:spcPts val="0"/>
                        </a:spcAft>
                      </a:pPr>
                      <a:r>
                        <a:rPr lang="tr-TR" sz="1600" b="1" kern="1200" dirty="0">
                          <a:solidFill>
                            <a:schemeClr val="bg1"/>
                          </a:solidFill>
                          <a:latin typeface="Times New Roman" panose="02020603050405020304" pitchFamily="18" charset="0"/>
                          <a:ea typeface="+mn-ea"/>
                          <a:cs typeface="Times New Roman" panose="02020603050405020304" pitchFamily="18" charset="0"/>
                        </a:rPr>
                        <a:t>SINIFLAR</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indent="-228600" algn="ctr" defTabSz="1007943" rtl="0" eaLnBrk="1" latinLnBrk="0" hangingPunct="1">
                        <a:spcBef>
                          <a:spcPts val="750"/>
                        </a:spcBef>
                        <a:spcAft>
                          <a:spcPts val="0"/>
                        </a:spcAft>
                      </a:pPr>
                      <a:r>
                        <a:rPr lang="tr-TR" sz="1600" b="1" kern="1200" dirty="0">
                          <a:solidFill>
                            <a:schemeClr val="bg1"/>
                          </a:solidFill>
                          <a:latin typeface="Times New Roman" panose="02020603050405020304" pitchFamily="18" charset="0"/>
                          <a:ea typeface="+mn-ea"/>
                          <a:cs typeface="Times New Roman" panose="02020603050405020304" pitchFamily="18" charset="0"/>
                        </a:rPr>
                        <a:t>2021-2022</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L="0" indent="-228600" algn="ctr" defTabSz="1007943" rtl="0" eaLnBrk="1" latinLnBrk="0" hangingPunct="1">
                        <a:spcBef>
                          <a:spcPts val="750"/>
                        </a:spcBef>
                        <a:spcAft>
                          <a:spcPts val="0"/>
                        </a:spcAft>
                      </a:pPr>
                      <a:r>
                        <a:rPr lang="tr-TR" sz="1600" b="1" kern="1200" dirty="0">
                          <a:solidFill>
                            <a:schemeClr val="bg1"/>
                          </a:solidFill>
                          <a:latin typeface="Times New Roman" panose="02020603050405020304" pitchFamily="18" charset="0"/>
                          <a:ea typeface="+mn-ea"/>
                          <a:cs typeface="Times New Roman" panose="02020603050405020304" pitchFamily="18" charset="0"/>
                        </a:rPr>
                        <a:t>2022-2023</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L="0" indent="-228600" algn="ctr" defTabSz="1007943" rtl="0" eaLnBrk="1" latinLnBrk="0" hangingPunct="1">
                        <a:spcBef>
                          <a:spcPts val="750"/>
                        </a:spcBef>
                        <a:spcAft>
                          <a:spcPts val="0"/>
                        </a:spcAft>
                      </a:pPr>
                      <a:r>
                        <a:rPr lang="tr-TR" sz="1600" b="1" kern="1200" dirty="0">
                          <a:solidFill>
                            <a:schemeClr val="bg1"/>
                          </a:solidFill>
                          <a:latin typeface="Times New Roman" panose="02020603050405020304" pitchFamily="18" charset="0"/>
                          <a:ea typeface="+mn-ea"/>
                          <a:cs typeface="Times New Roman" panose="02020603050405020304" pitchFamily="18" charset="0"/>
                        </a:rPr>
                        <a:t>2023-2024</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10225651"/>
                  </a:ext>
                </a:extLst>
              </a:tr>
              <a:tr h="818190">
                <a:tc vMerge="1">
                  <a:txBody>
                    <a:bodyPr/>
                    <a:lstStyle/>
                    <a:p>
                      <a:endParaRPr lang="tr-TR"/>
                    </a:p>
                  </a:txBody>
                  <a:tcPr/>
                </a:tc>
                <a:tc>
                  <a:txBody>
                    <a:bodyPr/>
                    <a:lstStyle/>
                    <a:p>
                      <a:pPr marL="0" marR="71755"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Şube Say.</a:t>
                      </a:r>
                    </a:p>
                  </a:txBody>
                  <a:tcPr marL="26876" marR="26876" marT="0" marB="0" vert="vert2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1755"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Erkek</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1755"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Kız</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1755"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Toplam</a:t>
                      </a:r>
                    </a:p>
                  </a:txBody>
                  <a:tcPr marL="26876" marR="26876" marT="0" marB="0" vert="vert2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Şube Say.</a:t>
                      </a:r>
                    </a:p>
                  </a:txBody>
                  <a:tcPr marL="26876" marR="26876" marT="0" marB="0" vert="vert2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Erkek</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Kız</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Toplam</a:t>
                      </a:r>
                    </a:p>
                  </a:txBody>
                  <a:tcPr marL="26876" marR="26876" marT="0" marB="0" vert="vert2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Şube Say.</a:t>
                      </a:r>
                    </a:p>
                  </a:txBody>
                  <a:tcPr marL="26876" marR="26876" marT="0" marB="0" vert="vert27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Erkek</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a:solidFill>
                            <a:schemeClr val="tx1"/>
                          </a:solidFill>
                          <a:latin typeface="Times New Roman" panose="02020603050405020304" pitchFamily="18" charset="0"/>
                          <a:ea typeface="+mn-ea"/>
                          <a:cs typeface="Times New Roman" panose="02020603050405020304" pitchFamily="18" charset="0"/>
                        </a:rPr>
                        <a:t>Kız</a:t>
                      </a:r>
                    </a:p>
                  </a:txBody>
                  <a:tcPr marL="26876" marR="2687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Toplam</a:t>
                      </a:r>
                    </a:p>
                  </a:txBody>
                  <a:tcPr marL="26876" marR="26876" marT="0" marB="0" vert="vert27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0611800"/>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Anasınıfı</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4</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2</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15</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29</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2</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15</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27</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07056"/>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Özel Eğitim</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3</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3</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3</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10</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3</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3</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3547446"/>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5.Sınıflar</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75</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172</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166</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151</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2181609"/>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6.Sınıflar</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89</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186</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80</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93</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173</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94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78</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172</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14860167"/>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7.Sınıflar</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75</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152</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179</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86</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91</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174</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1392238"/>
                  </a:ext>
                </a:extLst>
              </a:tr>
              <a:tr h="306821">
                <a:tc>
                  <a:txBody>
                    <a:bodyPr/>
                    <a:lstStyle/>
                    <a:p>
                      <a:pPr marL="0" indent="-228600" algn="l"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8.Sınıflar</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81</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72</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153</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6</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79</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77</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156</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a:solidFill>
                            <a:schemeClr val="tx1"/>
                          </a:solidFill>
                          <a:latin typeface="Times New Roman" panose="02020603050405020304" pitchFamily="18" charset="0"/>
                          <a:ea typeface="+mn-ea"/>
                          <a:cs typeface="Times New Roman" panose="02020603050405020304" pitchFamily="18" charset="0"/>
                        </a:rPr>
                        <a:t>7</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86</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90</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latin typeface="Times New Roman" panose="02020603050405020304" pitchFamily="18" charset="0"/>
                          <a:ea typeface="+mn-ea"/>
                          <a:cs typeface="Times New Roman" panose="02020603050405020304" pitchFamily="18" charset="0"/>
                        </a:rPr>
                        <a:t>176</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06743759"/>
                  </a:ext>
                </a:extLst>
              </a:tr>
              <a:tr h="306821">
                <a:tc>
                  <a:txBody>
                    <a:bodyPr/>
                    <a:lstStyle/>
                    <a:p>
                      <a:pPr marL="0" indent="-228600" algn="l"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TOPLAM</a:t>
                      </a:r>
                    </a:p>
                  </a:txBody>
                  <a:tcPr marL="26876" marR="2687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a:solidFill>
                            <a:schemeClr val="bg1"/>
                          </a:solidFill>
                          <a:latin typeface="Times New Roman" panose="02020603050405020304" pitchFamily="18" charset="0"/>
                          <a:ea typeface="+mn-ea"/>
                          <a:cs typeface="Times New Roman" panose="02020603050405020304" pitchFamily="18" charset="0"/>
                        </a:rPr>
                        <a:t>30</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a:solidFill>
                            <a:schemeClr val="bg1"/>
                          </a:solidFill>
                          <a:latin typeface="Times New Roman" panose="02020603050405020304" pitchFamily="18" charset="0"/>
                          <a:ea typeface="+mn-ea"/>
                          <a:cs typeface="Times New Roman" panose="02020603050405020304" pitchFamily="18" charset="0"/>
                        </a:rPr>
                        <a:t>336</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a:solidFill>
                            <a:schemeClr val="bg1"/>
                          </a:solidFill>
                          <a:latin typeface="Times New Roman" panose="02020603050405020304" pitchFamily="18" charset="0"/>
                          <a:ea typeface="+mn-ea"/>
                          <a:cs typeface="Times New Roman" panose="02020603050405020304" pitchFamily="18" charset="0"/>
                        </a:rPr>
                        <a:t>339</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675</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a:solidFill>
                            <a:schemeClr val="bg1"/>
                          </a:solidFill>
                          <a:latin typeface="Times New Roman" panose="02020603050405020304" pitchFamily="18" charset="0"/>
                          <a:ea typeface="+mn-ea"/>
                          <a:cs typeface="Times New Roman" panose="02020603050405020304" pitchFamily="18" charset="0"/>
                        </a:rPr>
                        <a:t>32</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364</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349</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713</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31</a:t>
                      </a:r>
                    </a:p>
                  </a:txBody>
                  <a:tcPr marL="26876" marR="2687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361</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348</a:t>
                      </a:r>
                    </a:p>
                  </a:txBody>
                  <a:tcPr marL="26876" marR="268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latin typeface="Times New Roman" panose="02020603050405020304" pitchFamily="18" charset="0"/>
                          <a:ea typeface="+mn-ea"/>
                          <a:cs typeface="Times New Roman" panose="02020603050405020304" pitchFamily="18" charset="0"/>
                        </a:rPr>
                        <a:t>709</a:t>
                      </a:r>
                    </a:p>
                  </a:txBody>
                  <a:tcPr marL="26876" marR="26876"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36000517"/>
                  </a:ext>
                </a:extLst>
              </a:tr>
            </a:tbl>
          </a:graphicData>
        </a:graphic>
      </p:graphicFrame>
    </p:spTree>
    <p:extLst>
      <p:ext uri="{BB962C8B-B14F-4D97-AF65-F5344CB8AC3E}">
        <p14:creationId xmlns:p14="http://schemas.microsoft.com/office/powerpoint/2010/main" val="398022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2217C4C-B220-F17F-ABE3-769DA38D6628}"/>
              </a:ext>
            </a:extLst>
          </p:cNvPr>
          <p:cNvSpPr txBox="1"/>
          <p:nvPr/>
        </p:nvSpPr>
        <p:spPr>
          <a:xfrm>
            <a:off x="1" y="102588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LGS SINAV VERİLERİ</a:t>
            </a:r>
          </a:p>
        </p:txBody>
      </p:sp>
      <p:graphicFrame>
        <p:nvGraphicFramePr>
          <p:cNvPr id="5" name="Tablo 4">
            <a:extLst>
              <a:ext uri="{FF2B5EF4-FFF2-40B4-BE49-F238E27FC236}">
                <a16:creationId xmlns:a16="http://schemas.microsoft.com/office/drawing/2014/main" id="{85E49F5D-1183-19E9-6977-188340D83618}"/>
              </a:ext>
            </a:extLst>
          </p:cNvPr>
          <p:cNvGraphicFramePr>
            <a:graphicFrameLocks noGrp="1"/>
          </p:cNvGraphicFramePr>
          <p:nvPr>
            <p:extLst>
              <p:ext uri="{D42A27DB-BD31-4B8C-83A1-F6EECF244321}">
                <p14:modId xmlns:p14="http://schemas.microsoft.com/office/powerpoint/2010/main" val="1801263617"/>
              </p:ext>
            </p:extLst>
          </p:nvPr>
        </p:nvGraphicFramePr>
        <p:xfrm>
          <a:off x="190686" y="1982947"/>
          <a:ext cx="10351080" cy="3002880"/>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3595934482"/>
                    </a:ext>
                  </a:extLst>
                </a:gridCol>
                <a:gridCol w="525060">
                  <a:extLst>
                    <a:ext uri="{9D8B030D-6E8A-4147-A177-3AD203B41FA5}">
                      <a16:colId xmlns:a16="http://schemas.microsoft.com/office/drawing/2014/main" val="2644104416"/>
                    </a:ext>
                  </a:extLst>
                </a:gridCol>
                <a:gridCol w="525060">
                  <a:extLst>
                    <a:ext uri="{9D8B030D-6E8A-4147-A177-3AD203B41FA5}">
                      <a16:colId xmlns:a16="http://schemas.microsoft.com/office/drawing/2014/main" val="1923488026"/>
                    </a:ext>
                  </a:extLst>
                </a:gridCol>
                <a:gridCol w="525060">
                  <a:extLst>
                    <a:ext uri="{9D8B030D-6E8A-4147-A177-3AD203B41FA5}">
                      <a16:colId xmlns:a16="http://schemas.microsoft.com/office/drawing/2014/main" val="3811311600"/>
                    </a:ext>
                  </a:extLst>
                </a:gridCol>
                <a:gridCol w="525060">
                  <a:extLst>
                    <a:ext uri="{9D8B030D-6E8A-4147-A177-3AD203B41FA5}">
                      <a16:colId xmlns:a16="http://schemas.microsoft.com/office/drawing/2014/main" val="2318451621"/>
                    </a:ext>
                  </a:extLst>
                </a:gridCol>
                <a:gridCol w="525060">
                  <a:extLst>
                    <a:ext uri="{9D8B030D-6E8A-4147-A177-3AD203B41FA5}">
                      <a16:colId xmlns:a16="http://schemas.microsoft.com/office/drawing/2014/main" val="4279051699"/>
                    </a:ext>
                  </a:extLst>
                </a:gridCol>
                <a:gridCol w="525060">
                  <a:extLst>
                    <a:ext uri="{9D8B030D-6E8A-4147-A177-3AD203B41FA5}">
                      <a16:colId xmlns:a16="http://schemas.microsoft.com/office/drawing/2014/main" val="782611341"/>
                    </a:ext>
                  </a:extLst>
                </a:gridCol>
                <a:gridCol w="525060">
                  <a:extLst>
                    <a:ext uri="{9D8B030D-6E8A-4147-A177-3AD203B41FA5}">
                      <a16:colId xmlns:a16="http://schemas.microsoft.com/office/drawing/2014/main" val="23168950"/>
                    </a:ext>
                  </a:extLst>
                </a:gridCol>
                <a:gridCol w="525060">
                  <a:extLst>
                    <a:ext uri="{9D8B030D-6E8A-4147-A177-3AD203B41FA5}">
                      <a16:colId xmlns:a16="http://schemas.microsoft.com/office/drawing/2014/main" val="2142173137"/>
                    </a:ext>
                  </a:extLst>
                </a:gridCol>
                <a:gridCol w="525060">
                  <a:extLst>
                    <a:ext uri="{9D8B030D-6E8A-4147-A177-3AD203B41FA5}">
                      <a16:colId xmlns:a16="http://schemas.microsoft.com/office/drawing/2014/main" val="1321926085"/>
                    </a:ext>
                  </a:extLst>
                </a:gridCol>
                <a:gridCol w="525060">
                  <a:extLst>
                    <a:ext uri="{9D8B030D-6E8A-4147-A177-3AD203B41FA5}">
                      <a16:colId xmlns:a16="http://schemas.microsoft.com/office/drawing/2014/main" val="1345532606"/>
                    </a:ext>
                  </a:extLst>
                </a:gridCol>
                <a:gridCol w="525060">
                  <a:extLst>
                    <a:ext uri="{9D8B030D-6E8A-4147-A177-3AD203B41FA5}">
                      <a16:colId xmlns:a16="http://schemas.microsoft.com/office/drawing/2014/main" val="3570388691"/>
                    </a:ext>
                  </a:extLst>
                </a:gridCol>
                <a:gridCol w="525060">
                  <a:extLst>
                    <a:ext uri="{9D8B030D-6E8A-4147-A177-3AD203B41FA5}">
                      <a16:colId xmlns:a16="http://schemas.microsoft.com/office/drawing/2014/main" val="347002957"/>
                    </a:ext>
                  </a:extLst>
                </a:gridCol>
                <a:gridCol w="525060">
                  <a:extLst>
                    <a:ext uri="{9D8B030D-6E8A-4147-A177-3AD203B41FA5}">
                      <a16:colId xmlns:a16="http://schemas.microsoft.com/office/drawing/2014/main" val="901988065"/>
                    </a:ext>
                  </a:extLst>
                </a:gridCol>
                <a:gridCol w="525060">
                  <a:extLst>
                    <a:ext uri="{9D8B030D-6E8A-4147-A177-3AD203B41FA5}">
                      <a16:colId xmlns:a16="http://schemas.microsoft.com/office/drawing/2014/main" val="3105700130"/>
                    </a:ext>
                  </a:extLst>
                </a:gridCol>
                <a:gridCol w="525060">
                  <a:extLst>
                    <a:ext uri="{9D8B030D-6E8A-4147-A177-3AD203B41FA5}">
                      <a16:colId xmlns:a16="http://schemas.microsoft.com/office/drawing/2014/main" val="2305337322"/>
                    </a:ext>
                  </a:extLst>
                </a:gridCol>
                <a:gridCol w="525060">
                  <a:extLst>
                    <a:ext uri="{9D8B030D-6E8A-4147-A177-3AD203B41FA5}">
                      <a16:colId xmlns:a16="http://schemas.microsoft.com/office/drawing/2014/main" val="3640580830"/>
                    </a:ext>
                  </a:extLst>
                </a:gridCol>
                <a:gridCol w="525060">
                  <a:extLst>
                    <a:ext uri="{9D8B030D-6E8A-4147-A177-3AD203B41FA5}">
                      <a16:colId xmlns:a16="http://schemas.microsoft.com/office/drawing/2014/main" val="2038258791"/>
                    </a:ext>
                  </a:extLst>
                </a:gridCol>
                <a:gridCol w="525060">
                  <a:extLst>
                    <a:ext uri="{9D8B030D-6E8A-4147-A177-3AD203B41FA5}">
                      <a16:colId xmlns:a16="http://schemas.microsoft.com/office/drawing/2014/main" val="3849129445"/>
                    </a:ext>
                  </a:extLst>
                </a:gridCol>
              </a:tblGrid>
              <a:tr h="853440">
                <a:tc rowSpan="2">
                  <a:txBody>
                    <a:bodyPr/>
                    <a:lstStyle/>
                    <a:p>
                      <a:pPr algn="ctr"/>
                      <a:r>
                        <a:rPr lang="tr-TR" sz="1400" b="1" kern="1200" dirty="0">
                          <a:solidFill>
                            <a:schemeClr val="tx1"/>
                          </a:solidFill>
                          <a:latin typeface="Times New Roman" panose="02020603050405020304" pitchFamily="18" charset="0"/>
                          <a:ea typeface="+mn-ea"/>
                          <a:cs typeface="Times New Roman" panose="02020603050405020304" pitchFamily="18" charset="0"/>
                        </a:rPr>
                        <a:t>YILLAR</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3">
                  <a:txBody>
                    <a:bodyPr/>
                    <a:lstStyle/>
                    <a:p>
                      <a:pPr algn="ctr"/>
                      <a:r>
                        <a:rPr lang="tr-TR" sz="1400" b="1" kern="1200" dirty="0">
                          <a:solidFill>
                            <a:schemeClr val="tx1"/>
                          </a:solidFill>
                          <a:latin typeface="Times New Roman" panose="02020603050405020304" pitchFamily="18" charset="0"/>
                          <a:ea typeface="+mn-ea"/>
                          <a:cs typeface="Times New Roman" panose="02020603050405020304" pitchFamily="18" charset="0"/>
                        </a:rPr>
                        <a:t>Türkçe</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a:r>
                        <a:rPr lang="tr-TR" sz="1400" b="1" kern="1200" dirty="0">
                          <a:solidFill>
                            <a:schemeClr val="tx1"/>
                          </a:solidFill>
                          <a:latin typeface="Times New Roman" panose="02020603050405020304" pitchFamily="18" charset="0"/>
                          <a:ea typeface="+mn-ea"/>
                          <a:cs typeface="Times New Roman" panose="02020603050405020304" pitchFamily="18" charset="0"/>
                        </a:rPr>
                        <a:t>Matematik</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a:r>
                        <a:rPr lang="tr-TR" sz="1400" b="1" kern="1200" dirty="0">
                          <a:solidFill>
                            <a:schemeClr val="tx1"/>
                          </a:solidFill>
                          <a:latin typeface="Times New Roman" panose="02020603050405020304" pitchFamily="18" charset="0"/>
                          <a:ea typeface="+mn-ea"/>
                          <a:cs typeface="Times New Roman" panose="02020603050405020304" pitchFamily="18" charset="0"/>
                        </a:rPr>
                        <a:t>Fen Bilimleri</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a:r>
                        <a:rPr lang="tr-TR" sz="1400" b="1" kern="1200" dirty="0">
                          <a:solidFill>
                            <a:schemeClr val="tx1"/>
                          </a:solidFill>
                          <a:latin typeface="Times New Roman" panose="02020603050405020304" pitchFamily="18" charset="0"/>
                          <a:ea typeface="+mn-ea"/>
                          <a:cs typeface="Times New Roman" panose="02020603050405020304" pitchFamily="18" charset="0"/>
                        </a:rPr>
                        <a:t>T.C. İnkılap Tarihi ve Atatürkçülük</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a:r>
                        <a:rPr lang="tr-TR" sz="1400" b="1" kern="1200" dirty="0">
                          <a:solidFill>
                            <a:schemeClr val="tx1"/>
                          </a:solidFill>
                          <a:latin typeface="Times New Roman" panose="02020603050405020304" pitchFamily="18" charset="0"/>
                          <a:ea typeface="+mn-ea"/>
                          <a:cs typeface="Times New Roman" panose="02020603050405020304" pitchFamily="18" charset="0"/>
                        </a:rPr>
                        <a:t>Din Kültür ve Ahlak Bilgisi</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tr-TR"/>
                    </a:p>
                  </a:txBody>
                  <a:tcPr/>
                </a:tc>
                <a:tc hMerge="1">
                  <a:txBody>
                    <a:bodyPr/>
                    <a:lstStyle/>
                    <a:p>
                      <a:endParaRPr lang="tr-TR"/>
                    </a:p>
                  </a:txBody>
                  <a:tcPr/>
                </a:tc>
                <a:tc gridSpan="3">
                  <a:txBody>
                    <a:bodyPr/>
                    <a:lstStyle/>
                    <a:p>
                      <a:pPr algn="ctr"/>
                      <a:r>
                        <a:rPr lang="tr-TR" sz="1400" b="1" kern="1200" dirty="0">
                          <a:solidFill>
                            <a:schemeClr val="tx1"/>
                          </a:solidFill>
                          <a:latin typeface="Times New Roman" panose="02020603050405020304" pitchFamily="18" charset="0"/>
                          <a:ea typeface="+mn-ea"/>
                          <a:cs typeface="Times New Roman" panose="02020603050405020304" pitchFamily="18" charset="0"/>
                        </a:rPr>
                        <a:t>Yabancı Dil</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83599306"/>
                  </a:ext>
                </a:extLst>
              </a:tr>
              <a:tr h="853440">
                <a:tc vMerge="1">
                  <a:txBody>
                    <a:bodyPr/>
                    <a:lstStyle/>
                    <a:p>
                      <a:endParaRPr lang="tr-TR"/>
                    </a:p>
                  </a:txBody>
                  <a:tcPr/>
                </a:tc>
                <a:tc>
                  <a:txBody>
                    <a:bodyPr/>
                    <a:lstStyle/>
                    <a:p>
                      <a:pPr marL="71755" marR="71755">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71755" marR="71755">
                        <a:spcAft>
                          <a:spcPts val="0"/>
                        </a:spcAft>
                      </a:pPr>
                      <a:r>
                        <a:rPr lang="tr-TR" sz="1400" b="1" kern="120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71755" marR="71755">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71755" marR="71755">
                        <a:spcAft>
                          <a:spcPts val="0"/>
                        </a:spcAft>
                      </a:pPr>
                      <a:r>
                        <a:rPr lang="tr-TR" sz="1400" b="1" kern="120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71755" marR="71755">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71755" marR="71755">
                        <a:spcAft>
                          <a:spcPts val="0"/>
                        </a:spcAft>
                      </a:pPr>
                      <a:r>
                        <a:rPr lang="tr-TR" sz="1400" b="1" kern="120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71755" marR="71755">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71755" marR="71755">
                        <a:spcAft>
                          <a:spcPts val="0"/>
                        </a:spcAft>
                      </a:pPr>
                      <a:r>
                        <a:rPr lang="tr-TR" sz="1400" b="1" kern="120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71755" marR="71755">
                        <a:spcAft>
                          <a:spcPts val="0"/>
                        </a:spcAft>
                      </a:pPr>
                      <a:r>
                        <a:rPr lang="tr-TR" sz="1400" b="1" kern="120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71755" marR="71755">
                        <a:spcAft>
                          <a:spcPts val="0"/>
                        </a:spcAft>
                      </a:pPr>
                      <a:r>
                        <a:rPr lang="tr-TR" sz="1400" b="1" kern="120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71755" marR="71755">
                        <a:spcAft>
                          <a:spcPts val="0"/>
                        </a:spcAft>
                      </a:pPr>
                      <a:r>
                        <a:rPr lang="tr-TR" sz="1400" b="1" kern="120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71755" marR="71755">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71755" marR="71755">
                        <a:spcAft>
                          <a:spcPts val="0"/>
                        </a:spcAft>
                      </a:pPr>
                      <a:r>
                        <a:rPr lang="tr-TR" sz="1400" b="1" kern="120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71755" marR="71755">
                        <a:spcAft>
                          <a:spcPts val="0"/>
                        </a:spcAft>
                      </a:pPr>
                      <a:r>
                        <a:rPr lang="tr-TR" sz="1400" b="1" kern="1200">
                          <a:solidFill>
                            <a:schemeClr val="tx1"/>
                          </a:solidFill>
                          <a:latin typeface="Times New Roman" panose="02020603050405020304" pitchFamily="18" charset="0"/>
                          <a:ea typeface="+mn-ea"/>
                          <a:cs typeface="Times New Roman" panose="02020603050405020304" pitchFamily="18" charset="0"/>
                        </a:rPr>
                        <a:t>Doğru</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755" marR="71755">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Yanlış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755" marR="71755">
                        <a:spcAft>
                          <a:spcPts val="0"/>
                        </a:spcAft>
                      </a:pPr>
                      <a:r>
                        <a:rPr lang="tr-TR" sz="1400" b="1" kern="1200" dirty="0">
                          <a:solidFill>
                            <a:schemeClr val="tx1"/>
                          </a:solidFill>
                          <a:latin typeface="Times New Roman" panose="02020603050405020304" pitchFamily="18" charset="0"/>
                          <a:ea typeface="+mn-ea"/>
                          <a:cs typeface="Times New Roman" panose="02020603050405020304" pitchFamily="18" charset="0"/>
                        </a:rPr>
                        <a:t>Boş</a:t>
                      </a: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8264631"/>
                  </a:ext>
                </a:extLst>
              </a:tr>
              <a:tr h="432000">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2021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7,82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10,64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1,54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3,12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8,70</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8,18</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6,44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10,31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3,25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4,58</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4,06</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1,36</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5,71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3,57</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0,72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3,81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3,31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2,80</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547141"/>
                  </a:ext>
                </a:extLst>
              </a:tr>
              <a:tr h="432000">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2022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8,05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7,64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4,29</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3,02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4,37</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12,31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7,96</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6,95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5,05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4,79</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3,32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1,89</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5,71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2,56</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1,73</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2,94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2,05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5,03</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0404780"/>
                  </a:ext>
                </a:extLst>
              </a:tr>
              <a:tr h="432000">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2023</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8,96</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7,69</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3,35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3,18</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4,77</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12,05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7,01</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8,24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4,70</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5,34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3,16</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1,50</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tr-TR" sz="1400" b="0" kern="1200">
                          <a:solidFill>
                            <a:schemeClr val="tx1"/>
                          </a:solidFill>
                          <a:latin typeface="Times New Roman" panose="02020603050405020304" pitchFamily="18" charset="0"/>
                          <a:ea typeface="+mn-ea"/>
                          <a:cs typeface="Times New Roman" panose="02020603050405020304" pitchFamily="18" charset="0"/>
                        </a:rPr>
                        <a:t>5,42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3,55</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1,02</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2,88</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2,68</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kern="1200" dirty="0">
                          <a:solidFill>
                            <a:schemeClr val="tx1"/>
                          </a:solidFill>
                          <a:latin typeface="Times New Roman" panose="02020603050405020304" pitchFamily="18" charset="0"/>
                          <a:ea typeface="+mn-ea"/>
                          <a:cs typeface="Times New Roman" panose="02020603050405020304" pitchFamily="18" charset="0"/>
                        </a:rPr>
                        <a:t>4,44</a:t>
                      </a: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8228540"/>
                  </a:ext>
                </a:extLst>
              </a:tr>
            </a:tbl>
          </a:graphicData>
        </a:graphic>
      </p:graphicFrame>
    </p:spTree>
    <p:extLst>
      <p:ext uri="{BB962C8B-B14F-4D97-AF65-F5344CB8AC3E}">
        <p14:creationId xmlns:p14="http://schemas.microsoft.com/office/powerpoint/2010/main" val="286469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99E4E8A-FC2E-125F-09F2-136544CEB2ED}"/>
              </a:ext>
            </a:extLst>
          </p:cNvPr>
          <p:cNvSpPr txBox="1"/>
          <p:nvPr/>
        </p:nvSpPr>
        <p:spPr>
          <a:xfrm>
            <a:off x="1" y="1025886"/>
            <a:ext cx="10691812" cy="461665"/>
          </a:xfrm>
          <a:prstGeom prst="rect">
            <a:avLst/>
          </a:prstGeom>
          <a:solidFill>
            <a:schemeClr val="accent4">
              <a:lumMod val="20000"/>
              <a:lumOff val="80000"/>
            </a:schemeClr>
          </a:solidFill>
        </p:spPr>
        <p:txBody>
          <a:bodyPr wrap="square" rtlCol="0">
            <a:spAutoFit/>
          </a:bodyPr>
          <a:lstStyle/>
          <a:p>
            <a:pPr algn="ctr"/>
            <a:r>
              <a:rPr lang="tr-TR" sz="2400" b="1" dirty="0">
                <a:effectLst/>
                <a:latin typeface="Times New Roman" panose="02020603050405020304" pitchFamily="18" charset="0"/>
                <a:ea typeface="Georgia" panose="02040502050405020303" pitchFamily="18" charset="0"/>
              </a:rPr>
              <a:t>BAŞARI DURUMLARINA GÖRE ORTAOKUL ÖĞRENCİ SAYILARI </a:t>
            </a:r>
            <a:endParaRPr lang="tr-TR" sz="4400" b="1" dirty="0">
              <a:latin typeface="Times New Roman" panose="02020603050405020304" pitchFamily="18" charset="0"/>
              <a:cs typeface="Times New Roman" panose="02020603050405020304" pitchFamily="18" charset="0"/>
            </a:endParaRPr>
          </a:p>
        </p:txBody>
      </p:sp>
      <p:graphicFrame>
        <p:nvGraphicFramePr>
          <p:cNvPr id="5" name="Tablo 4">
            <a:extLst>
              <a:ext uri="{FF2B5EF4-FFF2-40B4-BE49-F238E27FC236}">
                <a16:creationId xmlns:a16="http://schemas.microsoft.com/office/drawing/2014/main" id="{3A56EC5A-9B3D-1C1F-E637-249A7DDACD14}"/>
              </a:ext>
            </a:extLst>
          </p:cNvPr>
          <p:cNvGraphicFramePr>
            <a:graphicFrameLocks noGrp="1"/>
          </p:cNvGraphicFramePr>
          <p:nvPr>
            <p:extLst>
              <p:ext uri="{D42A27DB-BD31-4B8C-83A1-F6EECF244321}">
                <p14:modId xmlns:p14="http://schemas.microsoft.com/office/powerpoint/2010/main" val="2282120813"/>
              </p:ext>
            </p:extLst>
          </p:nvPr>
        </p:nvGraphicFramePr>
        <p:xfrm>
          <a:off x="993933" y="1667669"/>
          <a:ext cx="8654943" cy="2016000"/>
        </p:xfrm>
        <a:graphic>
          <a:graphicData uri="http://schemas.openxmlformats.org/drawingml/2006/table">
            <a:tbl>
              <a:tblPr firstRow="1" firstCol="1" bandRow="1">
                <a:tableStyleId>{5C22544A-7EE6-4342-B048-85BDC9FD1C3A}</a:tableStyleId>
              </a:tblPr>
              <a:tblGrid>
                <a:gridCol w="2592000">
                  <a:extLst>
                    <a:ext uri="{9D8B030D-6E8A-4147-A177-3AD203B41FA5}">
                      <a16:colId xmlns:a16="http://schemas.microsoft.com/office/drawing/2014/main" val="3706515586"/>
                    </a:ext>
                  </a:extLst>
                </a:gridCol>
                <a:gridCol w="570823">
                  <a:extLst>
                    <a:ext uri="{9D8B030D-6E8A-4147-A177-3AD203B41FA5}">
                      <a16:colId xmlns:a16="http://schemas.microsoft.com/office/drawing/2014/main" val="1368386343"/>
                    </a:ext>
                  </a:extLst>
                </a:gridCol>
                <a:gridCol w="725079">
                  <a:extLst>
                    <a:ext uri="{9D8B030D-6E8A-4147-A177-3AD203B41FA5}">
                      <a16:colId xmlns:a16="http://schemas.microsoft.com/office/drawing/2014/main" val="409061369"/>
                    </a:ext>
                  </a:extLst>
                </a:gridCol>
                <a:gridCol w="725079">
                  <a:extLst>
                    <a:ext uri="{9D8B030D-6E8A-4147-A177-3AD203B41FA5}">
                      <a16:colId xmlns:a16="http://schemas.microsoft.com/office/drawing/2014/main" val="212999419"/>
                    </a:ext>
                  </a:extLst>
                </a:gridCol>
                <a:gridCol w="570823">
                  <a:extLst>
                    <a:ext uri="{9D8B030D-6E8A-4147-A177-3AD203B41FA5}">
                      <a16:colId xmlns:a16="http://schemas.microsoft.com/office/drawing/2014/main" val="877083010"/>
                    </a:ext>
                  </a:extLst>
                </a:gridCol>
                <a:gridCol w="725079">
                  <a:extLst>
                    <a:ext uri="{9D8B030D-6E8A-4147-A177-3AD203B41FA5}">
                      <a16:colId xmlns:a16="http://schemas.microsoft.com/office/drawing/2014/main" val="4164097124"/>
                    </a:ext>
                  </a:extLst>
                </a:gridCol>
                <a:gridCol w="725079">
                  <a:extLst>
                    <a:ext uri="{9D8B030D-6E8A-4147-A177-3AD203B41FA5}">
                      <a16:colId xmlns:a16="http://schemas.microsoft.com/office/drawing/2014/main" val="389756439"/>
                    </a:ext>
                  </a:extLst>
                </a:gridCol>
                <a:gridCol w="570823">
                  <a:extLst>
                    <a:ext uri="{9D8B030D-6E8A-4147-A177-3AD203B41FA5}">
                      <a16:colId xmlns:a16="http://schemas.microsoft.com/office/drawing/2014/main" val="2808894733"/>
                    </a:ext>
                  </a:extLst>
                </a:gridCol>
                <a:gridCol w="725079">
                  <a:extLst>
                    <a:ext uri="{9D8B030D-6E8A-4147-A177-3AD203B41FA5}">
                      <a16:colId xmlns:a16="http://schemas.microsoft.com/office/drawing/2014/main" val="2973028635"/>
                    </a:ext>
                  </a:extLst>
                </a:gridCol>
                <a:gridCol w="725079">
                  <a:extLst>
                    <a:ext uri="{9D8B030D-6E8A-4147-A177-3AD203B41FA5}">
                      <a16:colId xmlns:a16="http://schemas.microsoft.com/office/drawing/2014/main" val="382086287"/>
                    </a:ext>
                  </a:extLst>
                </a:gridCol>
              </a:tblGrid>
              <a:tr h="288000">
                <a:tc rowSpan="2">
                  <a:txBody>
                    <a:bodyPr/>
                    <a:lstStyle/>
                    <a:p>
                      <a:pPr algn="ctr"/>
                      <a:r>
                        <a:rPr lang="tr-TR" sz="1400" dirty="0">
                          <a:effectLst/>
                          <a:latin typeface="Times New Roman" panose="02020603050405020304" pitchFamily="18" charset="0"/>
                          <a:cs typeface="Times New Roman" panose="02020603050405020304" pitchFamily="18" charset="0"/>
                        </a:rPr>
                        <a:t>Başarı Durumu</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algn="ctr"/>
                      <a:r>
                        <a:rPr lang="tr-TR" sz="1400">
                          <a:effectLst/>
                          <a:latin typeface="Times New Roman" panose="02020603050405020304" pitchFamily="18" charset="0"/>
                          <a:cs typeface="Times New Roman" panose="02020603050405020304" pitchFamily="18" charset="0"/>
                        </a:rPr>
                        <a:t>2023</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r>
                        <a:rPr lang="tr-TR" sz="1400">
                          <a:effectLst/>
                          <a:latin typeface="Times New Roman" panose="02020603050405020304" pitchFamily="18" charset="0"/>
                          <a:cs typeface="Times New Roman" panose="02020603050405020304" pitchFamily="18" charset="0"/>
                        </a:rPr>
                        <a:t>2022</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r>
                        <a:rPr lang="tr-TR" sz="1400">
                          <a:effectLst/>
                          <a:latin typeface="Times New Roman" panose="02020603050405020304" pitchFamily="18" charset="0"/>
                          <a:cs typeface="Times New Roman" panose="02020603050405020304" pitchFamily="18" charset="0"/>
                        </a:rPr>
                        <a:t>2021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55592388"/>
                  </a:ext>
                </a:extLst>
              </a:tr>
              <a:tr h="288000">
                <a:tc vMerge="1">
                  <a:txBody>
                    <a:bodyPr/>
                    <a:lstStyle/>
                    <a:p>
                      <a:endParaRPr lang="tr-TR"/>
                    </a:p>
                  </a:txBody>
                  <a:tcPr/>
                </a:tc>
                <a:tc>
                  <a:txBody>
                    <a:bodyPr/>
                    <a:lstStyle/>
                    <a:p>
                      <a:pPr algn="ctr"/>
                      <a:r>
                        <a:rPr lang="tr-TR" sz="1400">
                          <a:effectLst/>
                          <a:latin typeface="Times New Roman" panose="02020603050405020304" pitchFamily="18" charset="0"/>
                          <a:cs typeface="Times New Roman" panose="02020603050405020304" pitchFamily="18" charset="0"/>
                        </a:rPr>
                        <a:t>Erkek</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Kız</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Toplam</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Erkek</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Kız</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Toplam</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Erkek</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Kız</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Toplam</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4869238"/>
                  </a:ext>
                </a:extLst>
              </a:tr>
              <a:tr h="288000">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Doğrudan Sınıf Geçen</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265</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294</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559</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250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293</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543</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327</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301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628</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263083"/>
                  </a:ext>
                </a:extLst>
              </a:tr>
              <a:tr h="288000">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Kurul Kararı İle Sınıf Geçenler</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76</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33</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109</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75</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37</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112</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38704294"/>
                  </a:ext>
                </a:extLst>
              </a:tr>
              <a:tr h="288000">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Sınıf tekrar edecekler</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0</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5</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4</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9</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094672"/>
                  </a:ext>
                </a:extLst>
              </a:tr>
              <a:tr h="288000">
                <a:tc>
                  <a:txBody>
                    <a:bodyPr/>
                    <a:lstStyle/>
                    <a:p>
                      <a:r>
                        <a:rPr lang="tr-TR" sz="1400" b="0" dirty="0">
                          <a:solidFill>
                            <a:schemeClr val="tx1"/>
                          </a:solidFill>
                          <a:effectLst/>
                          <a:latin typeface="Times New Roman" panose="02020603050405020304" pitchFamily="18" charset="0"/>
                          <a:cs typeface="Times New Roman" panose="02020603050405020304" pitchFamily="18" charset="0"/>
                        </a:rPr>
                        <a:t>Diğer</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9</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6</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15</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9</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solidFill>
                            <a:schemeClr val="tx1"/>
                          </a:solidFill>
                          <a:effectLst/>
                          <a:latin typeface="Times New Roman" panose="02020603050405020304" pitchFamily="18" charset="0"/>
                          <a:cs typeface="Times New Roman" panose="02020603050405020304" pitchFamily="18" charset="0"/>
                        </a:rPr>
                        <a:t>7</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16</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solidFill>
                            <a:schemeClr val="tx1"/>
                          </a:solidFill>
                          <a:effectLst/>
                          <a:latin typeface="Times New Roman" panose="02020603050405020304" pitchFamily="18" charset="0"/>
                          <a:cs typeface="Times New Roman" panose="02020603050405020304" pitchFamily="18" charset="0"/>
                        </a:rPr>
                        <a:t>0</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51162640"/>
                  </a:ext>
                </a:extLst>
              </a:tr>
              <a:tr h="288000">
                <a:tc>
                  <a:txBody>
                    <a:bodyPr/>
                    <a:lstStyle/>
                    <a:p>
                      <a:r>
                        <a:rPr lang="tr-TR" sz="1400" b="1" dirty="0">
                          <a:solidFill>
                            <a:schemeClr val="bg1"/>
                          </a:solidFill>
                          <a:effectLst/>
                          <a:latin typeface="Times New Roman" panose="02020603050405020304" pitchFamily="18" charset="0"/>
                          <a:cs typeface="Times New Roman" panose="02020603050405020304" pitchFamily="18" charset="0"/>
                        </a:rPr>
                        <a:t>Genel Toplam</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350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334</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684</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9</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7</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16</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332</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305</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637</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12751800"/>
                  </a:ext>
                </a:extLst>
              </a:tr>
            </a:tbl>
          </a:graphicData>
        </a:graphic>
      </p:graphicFrame>
      <p:sp>
        <p:nvSpPr>
          <p:cNvPr id="6" name="Metin kutusu 5">
            <a:extLst>
              <a:ext uri="{FF2B5EF4-FFF2-40B4-BE49-F238E27FC236}">
                <a16:creationId xmlns:a16="http://schemas.microsoft.com/office/drawing/2014/main" id="{87F519C7-1FD6-2140-FC6B-FB53C64D0909}"/>
              </a:ext>
            </a:extLst>
          </p:cNvPr>
          <p:cNvSpPr txBox="1"/>
          <p:nvPr/>
        </p:nvSpPr>
        <p:spPr>
          <a:xfrm>
            <a:off x="-24502" y="4070747"/>
            <a:ext cx="10691812" cy="461665"/>
          </a:xfrm>
          <a:prstGeom prst="rect">
            <a:avLst/>
          </a:prstGeom>
          <a:solidFill>
            <a:schemeClr val="accent4">
              <a:lumMod val="20000"/>
              <a:lumOff val="80000"/>
            </a:schemeClr>
          </a:solidFill>
        </p:spPr>
        <p:txBody>
          <a:bodyPr wrap="square" rtlCol="0">
            <a:spAutoFit/>
          </a:bodyPr>
          <a:lstStyle/>
          <a:p>
            <a:pPr algn="ctr"/>
            <a:r>
              <a:rPr lang="tr-TR" sz="2400" b="1" dirty="0">
                <a:effectLst/>
                <a:latin typeface="Times New Roman" panose="02020603050405020304" pitchFamily="18" charset="0"/>
                <a:ea typeface="Georgia" panose="02040502050405020303" pitchFamily="18" charset="0"/>
              </a:rPr>
              <a:t>OKUL DEVAMSIZLIK DURUMU</a:t>
            </a:r>
            <a:endParaRPr lang="tr-TR" sz="5400" b="1" dirty="0">
              <a:latin typeface="Times New Roman" panose="02020603050405020304" pitchFamily="18" charset="0"/>
              <a:cs typeface="Times New Roman" panose="02020603050405020304" pitchFamily="18" charset="0"/>
            </a:endParaRPr>
          </a:p>
        </p:txBody>
      </p:sp>
      <p:graphicFrame>
        <p:nvGraphicFramePr>
          <p:cNvPr id="8" name="Tablo 7">
            <a:extLst>
              <a:ext uri="{FF2B5EF4-FFF2-40B4-BE49-F238E27FC236}">
                <a16:creationId xmlns:a16="http://schemas.microsoft.com/office/drawing/2014/main" id="{B2A5BBCC-E7FA-E981-FB6D-B44A94977FCC}"/>
              </a:ext>
            </a:extLst>
          </p:cNvPr>
          <p:cNvGraphicFramePr>
            <a:graphicFrameLocks noGrp="1"/>
          </p:cNvGraphicFramePr>
          <p:nvPr>
            <p:extLst>
              <p:ext uri="{D42A27DB-BD31-4B8C-83A1-F6EECF244321}">
                <p14:modId xmlns:p14="http://schemas.microsoft.com/office/powerpoint/2010/main" val="1011093655"/>
              </p:ext>
            </p:extLst>
          </p:nvPr>
        </p:nvGraphicFramePr>
        <p:xfrm>
          <a:off x="1018433" y="4615134"/>
          <a:ext cx="8654945" cy="1396080"/>
        </p:xfrm>
        <a:graphic>
          <a:graphicData uri="http://schemas.openxmlformats.org/drawingml/2006/table">
            <a:tbl>
              <a:tblPr firstRow="1" firstCol="1" bandRow="1">
                <a:tableStyleId>{5C22544A-7EE6-4342-B048-85BDC9FD1C3A}</a:tableStyleId>
              </a:tblPr>
              <a:tblGrid>
                <a:gridCol w="1730989">
                  <a:extLst>
                    <a:ext uri="{9D8B030D-6E8A-4147-A177-3AD203B41FA5}">
                      <a16:colId xmlns:a16="http://schemas.microsoft.com/office/drawing/2014/main" val="3888383367"/>
                    </a:ext>
                  </a:extLst>
                </a:gridCol>
                <a:gridCol w="1730989">
                  <a:extLst>
                    <a:ext uri="{9D8B030D-6E8A-4147-A177-3AD203B41FA5}">
                      <a16:colId xmlns:a16="http://schemas.microsoft.com/office/drawing/2014/main" val="3330592276"/>
                    </a:ext>
                  </a:extLst>
                </a:gridCol>
                <a:gridCol w="1730989">
                  <a:extLst>
                    <a:ext uri="{9D8B030D-6E8A-4147-A177-3AD203B41FA5}">
                      <a16:colId xmlns:a16="http://schemas.microsoft.com/office/drawing/2014/main" val="2884011444"/>
                    </a:ext>
                  </a:extLst>
                </a:gridCol>
                <a:gridCol w="1730989">
                  <a:extLst>
                    <a:ext uri="{9D8B030D-6E8A-4147-A177-3AD203B41FA5}">
                      <a16:colId xmlns:a16="http://schemas.microsoft.com/office/drawing/2014/main" val="3636890777"/>
                    </a:ext>
                  </a:extLst>
                </a:gridCol>
                <a:gridCol w="1730989">
                  <a:extLst>
                    <a:ext uri="{9D8B030D-6E8A-4147-A177-3AD203B41FA5}">
                      <a16:colId xmlns:a16="http://schemas.microsoft.com/office/drawing/2014/main" val="915347090"/>
                    </a:ext>
                  </a:extLst>
                </a:gridCol>
              </a:tblGrid>
              <a:tr h="396000">
                <a:tc>
                  <a:txBody>
                    <a:bodyPr/>
                    <a:lstStyle/>
                    <a:p>
                      <a:pPr marL="0" indent="-228600" algn="ctr" defTabSz="1007943" rtl="0" eaLnBrk="1" latinLnBrk="0" hangingPunct="1">
                        <a:spcBef>
                          <a:spcPts val="750"/>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ÖĞRETİM YILI</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Devamsızlık Ortalaması (Gün/Öğrenci)</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Devamsızlıktan Kalan Öğrenci Sayısı</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Sürekli Devamsız Öğrenci Sayısı</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228600" algn="ctr" defTabSz="1007943" rtl="0" eaLnBrk="1" latinLnBrk="0" hangingPunct="1">
                        <a:spcBef>
                          <a:spcPts val="750"/>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Devamsızlığı Sağlanan Öğrenci Sayısı</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985600"/>
                  </a:ext>
                </a:extLst>
              </a:tr>
              <a:tr h="252000">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2021-2022</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4,44</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0</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21</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127048"/>
                  </a:ext>
                </a:extLst>
              </a:tr>
              <a:tr h="252000">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2022-2023</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4,20</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0</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27</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3</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08445750"/>
                  </a:ext>
                </a:extLst>
              </a:tr>
              <a:tr h="252000">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2023-2024</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3,47</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0</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23</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228600" algn="ctr" defTabSz="1007943" rtl="0" eaLnBrk="1" latinLnBrk="0" hangingPunct="1">
                        <a:spcBef>
                          <a:spcPts val="750"/>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a:t>
                      </a:r>
                    </a:p>
                  </a:txBody>
                  <a:tcPr marL="33826" marR="33826"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904828"/>
                  </a:ext>
                </a:extLst>
              </a:tr>
            </a:tbl>
          </a:graphicData>
        </a:graphic>
      </p:graphicFrame>
      <p:sp>
        <p:nvSpPr>
          <p:cNvPr id="10" name="Metin kutusu 9">
            <a:extLst>
              <a:ext uri="{FF2B5EF4-FFF2-40B4-BE49-F238E27FC236}">
                <a16:creationId xmlns:a16="http://schemas.microsoft.com/office/drawing/2014/main" id="{6BE0DE84-DDAB-539A-90EC-36315316A533}"/>
              </a:ext>
            </a:extLst>
          </p:cNvPr>
          <p:cNvSpPr txBox="1"/>
          <p:nvPr/>
        </p:nvSpPr>
        <p:spPr>
          <a:xfrm>
            <a:off x="993931" y="6073616"/>
            <a:ext cx="8679448" cy="738664"/>
          </a:xfrm>
          <a:prstGeom prst="rect">
            <a:avLst/>
          </a:prstGeom>
          <a:noFill/>
        </p:spPr>
        <p:txBody>
          <a:bodyPr wrap="square">
            <a:spAutoFit/>
          </a:bodyPr>
          <a:lstStyle/>
          <a:p>
            <a:pPr algn="just"/>
            <a:r>
              <a:rPr lang="tr-TR" sz="1400" dirty="0"/>
              <a:t>Okulumuzun devamsızlık ortalaması yıllar itibariyle azalarak 3,47 gün olarak hesaplanmıştır. Yabancı uyruklu öğrencilerimizin çokluğu nedeniyle ve bazılarının ülkelerine dönmeleri nedeniyle sürekli devamsız öğrenci sayımız fazladır.</a:t>
            </a:r>
          </a:p>
        </p:txBody>
      </p:sp>
    </p:spTree>
    <p:extLst>
      <p:ext uri="{BB962C8B-B14F-4D97-AF65-F5344CB8AC3E}">
        <p14:creationId xmlns:p14="http://schemas.microsoft.com/office/powerpoint/2010/main" val="3974689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8F2BDD56-A5E7-D700-4B21-0C8D41A89C4E}"/>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SPORTİF FAALİYETLER</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6" name="Tablo 5">
            <a:extLst>
              <a:ext uri="{FF2B5EF4-FFF2-40B4-BE49-F238E27FC236}">
                <a16:creationId xmlns:a16="http://schemas.microsoft.com/office/drawing/2014/main" id="{8E1A7CEA-1829-E5F5-0558-0BA9C2F0CB84}"/>
              </a:ext>
            </a:extLst>
          </p:cNvPr>
          <p:cNvGraphicFramePr>
            <a:graphicFrameLocks noGrp="1"/>
          </p:cNvGraphicFramePr>
          <p:nvPr>
            <p:extLst>
              <p:ext uri="{D42A27DB-BD31-4B8C-83A1-F6EECF244321}">
                <p14:modId xmlns:p14="http://schemas.microsoft.com/office/powerpoint/2010/main" val="3613987995"/>
              </p:ext>
            </p:extLst>
          </p:nvPr>
        </p:nvGraphicFramePr>
        <p:xfrm>
          <a:off x="1047987" y="1886648"/>
          <a:ext cx="8819357" cy="4030218"/>
        </p:xfrm>
        <a:graphic>
          <a:graphicData uri="http://schemas.openxmlformats.org/drawingml/2006/table">
            <a:tbl>
              <a:tblPr firstRow="1" firstCol="1" bandRow="1">
                <a:tableStyleId>{5C22544A-7EE6-4342-B048-85BDC9FD1C3A}</a:tableStyleId>
              </a:tblPr>
              <a:tblGrid>
                <a:gridCol w="1425611">
                  <a:extLst>
                    <a:ext uri="{9D8B030D-6E8A-4147-A177-3AD203B41FA5}">
                      <a16:colId xmlns:a16="http://schemas.microsoft.com/office/drawing/2014/main" val="2329693343"/>
                    </a:ext>
                  </a:extLst>
                </a:gridCol>
                <a:gridCol w="615193">
                  <a:extLst>
                    <a:ext uri="{9D8B030D-6E8A-4147-A177-3AD203B41FA5}">
                      <a16:colId xmlns:a16="http://schemas.microsoft.com/office/drawing/2014/main" val="3797624083"/>
                    </a:ext>
                  </a:extLst>
                </a:gridCol>
                <a:gridCol w="615193">
                  <a:extLst>
                    <a:ext uri="{9D8B030D-6E8A-4147-A177-3AD203B41FA5}">
                      <a16:colId xmlns:a16="http://schemas.microsoft.com/office/drawing/2014/main" val="519199109"/>
                    </a:ext>
                  </a:extLst>
                </a:gridCol>
                <a:gridCol w="617098">
                  <a:extLst>
                    <a:ext uri="{9D8B030D-6E8A-4147-A177-3AD203B41FA5}">
                      <a16:colId xmlns:a16="http://schemas.microsoft.com/office/drawing/2014/main" val="2560229101"/>
                    </a:ext>
                  </a:extLst>
                </a:gridCol>
                <a:gridCol w="617098">
                  <a:extLst>
                    <a:ext uri="{9D8B030D-6E8A-4147-A177-3AD203B41FA5}">
                      <a16:colId xmlns:a16="http://schemas.microsoft.com/office/drawing/2014/main" val="2434640193"/>
                    </a:ext>
                  </a:extLst>
                </a:gridCol>
                <a:gridCol w="615193">
                  <a:extLst>
                    <a:ext uri="{9D8B030D-6E8A-4147-A177-3AD203B41FA5}">
                      <a16:colId xmlns:a16="http://schemas.microsoft.com/office/drawing/2014/main" val="3482425639"/>
                    </a:ext>
                  </a:extLst>
                </a:gridCol>
                <a:gridCol w="615193">
                  <a:extLst>
                    <a:ext uri="{9D8B030D-6E8A-4147-A177-3AD203B41FA5}">
                      <a16:colId xmlns:a16="http://schemas.microsoft.com/office/drawing/2014/main" val="293582145"/>
                    </a:ext>
                  </a:extLst>
                </a:gridCol>
                <a:gridCol w="617098">
                  <a:extLst>
                    <a:ext uri="{9D8B030D-6E8A-4147-A177-3AD203B41FA5}">
                      <a16:colId xmlns:a16="http://schemas.microsoft.com/office/drawing/2014/main" val="2024662360"/>
                    </a:ext>
                  </a:extLst>
                </a:gridCol>
                <a:gridCol w="617098">
                  <a:extLst>
                    <a:ext uri="{9D8B030D-6E8A-4147-A177-3AD203B41FA5}">
                      <a16:colId xmlns:a16="http://schemas.microsoft.com/office/drawing/2014/main" val="3921646826"/>
                    </a:ext>
                  </a:extLst>
                </a:gridCol>
                <a:gridCol w="615193">
                  <a:extLst>
                    <a:ext uri="{9D8B030D-6E8A-4147-A177-3AD203B41FA5}">
                      <a16:colId xmlns:a16="http://schemas.microsoft.com/office/drawing/2014/main" val="2549982"/>
                    </a:ext>
                  </a:extLst>
                </a:gridCol>
                <a:gridCol w="615193">
                  <a:extLst>
                    <a:ext uri="{9D8B030D-6E8A-4147-A177-3AD203B41FA5}">
                      <a16:colId xmlns:a16="http://schemas.microsoft.com/office/drawing/2014/main" val="3227740645"/>
                    </a:ext>
                  </a:extLst>
                </a:gridCol>
                <a:gridCol w="617098">
                  <a:extLst>
                    <a:ext uri="{9D8B030D-6E8A-4147-A177-3AD203B41FA5}">
                      <a16:colId xmlns:a16="http://schemas.microsoft.com/office/drawing/2014/main" val="145035909"/>
                    </a:ext>
                  </a:extLst>
                </a:gridCol>
                <a:gridCol w="617098">
                  <a:extLst>
                    <a:ext uri="{9D8B030D-6E8A-4147-A177-3AD203B41FA5}">
                      <a16:colId xmlns:a16="http://schemas.microsoft.com/office/drawing/2014/main" val="2212862673"/>
                    </a:ext>
                  </a:extLst>
                </a:gridCol>
              </a:tblGrid>
              <a:tr h="447506">
                <a:tc rowSpan="2">
                  <a:txBody>
                    <a:bodyPr/>
                    <a:lstStyle/>
                    <a:p>
                      <a:pPr algn="ctr"/>
                      <a:r>
                        <a:rPr lang="tr-TR" sz="1400" dirty="0">
                          <a:effectLst/>
                          <a:latin typeface="Times New Roman" panose="02020603050405020304" pitchFamily="18" charset="0"/>
                          <a:cs typeface="Times New Roman" panose="02020603050405020304" pitchFamily="18" charset="0"/>
                        </a:rPr>
                        <a:t>BRANŞ</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a:r>
                        <a:rPr lang="tr-TR" sz="1400" dirty="0">
                          <a:effectLst/>
                          <a:latin typeface="Times New Roman" panose="02020603050405020304" pitchFamily="18" charset="0"/>
                          <a:cs typeface="Times New Roman" panose="02020603050405020304" pitchFamily="18" charset="0"/>
                        </a:rPr>
                        <a:t>2021-2022</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r>
                        <a:rPr lang="tr-TR" sz="1400" dirty="0">
                          <a:effectLst/>
                          <a:latin typeface="Times New Roman" panose="02020603050405020304" pitchFamily="18" charset="0"/>
                          <a:cs typeface="Times New Roman" panose="02020603050405020304" pitchFamily="18" charset="0"/>
                        </a:rPr>
                        <a:t>2022-2023</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r>
                        <a:rPr lang="tr-TR" sz="1400" dirty="0">
                          <a:effectLst/>
                          <a:latin typeface="Times New Roman" panose="02020603050405020304" pitchFamily="18" charset="0"/>
                          <a:cs typeface="Times New Roman" panose="02020603050405020304" pitchFamily="18" charset="0"/>
                        </a:rPr>
                        <a:t>2023-2024</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31767710"/>
                  </a:ext>
                </a:extLst>
              </a:tr>
              <a:tr h="1460936">
                <a:tc vMerge="1">
                  <a:txBody>
                    <a:bodyPr/>
                    <a:lstStyle/>
                    <a:p>
                      <a:endParaRPr lang="tr-TR"/>
                    </a:p>
                  </a:txBody>
                  <a:tcPr/>
                </a:tc>
                <a:tc>
                  <a:txBody>
                    <a:bodyPr/>
                    <a:lstStyle/>
                    <a:p>
                      <a:pPr algn="ctr"/>
                      <a:r>
                        <a:rPr lang="tr-TR" sz="1400" dirty="0">
                          <a:effectLst/>
                          <a:latin typeface="Times New Roman" panose="02020603050405020304" pitchFamily="18" charset="0"/>
                          <a:cs typeface="Times New Roman" panose="02020603050405020304" pitchFamily="18" charset="0"/>
                        </a:rPr>
                        <a:t>Lisanslı Öğrenci Sayısı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İl Başarısı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Ulusal Başarı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Uluslar Arası Başarı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Lisanslı Öğrenci Sayısı</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İl Başarısı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Ulusal Başarı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a:effectLst/>
                          <a:latin typeface="Times New Roman" panose="02020603050405020304" pitchFamily="18" charset="0"/>
                          <a:cs typeface="Times New Roman" panose="02020603050405020304" pitchFamily="18" charset="0"/>
                        </a:rPr>
                        <a:t>Uluslar Arası Başarı</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Lisanslı Öğrenci Sayısı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İl Başarısı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Ulusal Başarı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tr-TR" sz="1400" dirty="0">
                          <a:effectLst/>
                          <a:latin typeface="Times New Roman" panose="02020603050405020304" pitchFamily="18" charset="0"/>
                          <a:cs typeface="Times New Roman" panose="02020603050405020304" pitchFamily="18" charset="0"/>
                        </a:rPr>
                        <a:t>Uluslar Arası Başarı</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vert="vert27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453184"/>
                  </a:ext>
                </a:extLst>
              </a:tr>
              <a:tr h="265222">
                <a:tc>
                  <a:txBody>
                    <a:bodyPr/>
                    <a:lstStyle/>
                    <a:p>
                      <a:r>
                        <a:rPr lang="tr-TR" sz="1400" dirty="0">
                          <a:solidFill>
                            <a:schemeClr val="tx1"/>
                          </a:solidFill>
                          <a:effectLst/>
                          <a:latin typeface="Times New Roman" panose="02020603050405020304" pitchFamily="18" charset="0"/>
                          <a:cs typeface="Times New Roman" panose="02020603050405020304" pitchFamily="18" charset="0"/>
                        </a:rPr>
                        <a:t>Atletizm</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13</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2</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1674862"/>
                  </a:ext>
                </a:extLst>
              </a:tr>
              <a:tr h="265222">
                <a:tc>
                  <a:txBody>
                    <a:bodyPr/>
                    <a:lstStyle/>
                    <a:p>
                      <a:r>
                        <a:rPr lang="tr-TR" sz="1400" dirty="0">
                          <a:solidFill>
                            <a:schemeClr val="tx1"/>
                          </a:solidFill>
                          <a:effectLst/>
                          <a:latin typeface="Times New Roman" panose="02020603050405020304" pitchFamily="18" charset="0"/>
                          <a:cs typeface="Times New Roman" panose="02020603050405020304" pitchFamily="18" charset="0"/>
                        </a:rPr>
                        <a:t>Dart</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effectLst/>
                          <a:latin typeface="Times New Roman" panose="02020603050405020304" pitchFamily="18" charset="0"/>
                          <a:cs typeface="Times New Roman" panose="02020603050405020304" pitchFamily="18" charset="0"/>
                        </a:rPr>
                        <a:t>7</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6</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1</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21894956"/>
                  </a:ext>
                </a:extLst>
              </a:tr>
              <a:tr h="265222">
                <a:tc>
                  <a:txBody>
                    <a:bodyPr/>
                    <a:lstStyle/>
                    <a:p>
                      <a:r>
                        <a:rPr lang="tr-TR" sz="1400" dirty="0">
                          <a:solidFill>
                            <a:schemeClr val="tx1"/>
                          </a:solidFill>
                          <a:effectLst/>
                          <a:latin typeface="Times New Roman" panose="02020603050405020304" pitchFamily="18" charset="0"/>
                          <a:cs typeface="Times New Roman" panose="02020603050405020304" pitchFamily="18" charset="0"/>
                        </a:rPr>
                        <a:t>Futbol</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22</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20</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effectLst/>
                          <a:latin typeface="Times New Roman" panose="02020603050405020304" pitchFamily="18" charset="0"/>
                          <a:cs typeface="Times New Roman" panose="02020603050405020304" pitchFamily="18" charset="0"/>
                        </a:rPr>
                        <a:t>1</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effectLst/>
                          <a:latin typeface="Times New Roman" panose="02020603050405020304" pitchFamily="18" charset="0"/>
                          <a:cs typeface="Times New Roman" panose="02020603050405020304" pitchFamily="18" charset="0"/>
                        </a:rPr>
                        <a:t>32</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dirty="0">
                          <a:effectLst/>
                          <a:latin typeface="Times New Roman" panose="02020603050405020304" pitchFamily="18" charset="0"/>
                          <a:cs typeface="Times New Roman" panose="02020603050405020304" pitchFamily="18" charset="0"/>
                        </a:rPr>
                        <a:t>1</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0781374"/>
                  </a:ext>
                </a:extLst>
              </a:tr>
              <a:tr h="265222">
                <a:tc>
                  <a:txBody>
                    <a:bodyPr/>
                    <a:lstStyle/>
                    <a:p>
                      <a:r>
                        <a:rPr lang="tr-TR" sz="1400" dirty="0" err="1">
                          <a:solidFill>
                            <a:schemeClr val="tx1"/>
                          </a:solidFill>
                          <a:effectLst/>
                          <a:latin typeface="Times New Roman" panose="02020603050405020304" pitchFamily="18" charset="0"/>
                          <a:cs typeface="Times New Roman" panose="02020603050405020304" pitchFamily="18" charset="0"/>
                        </a:rPr>
                        <a:t>Futsal</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a:effectLst/>
                          <a:latin typeface="Times New Roman" panose="02020603050405020304" pitchFamily="18" charset="0"/>
                          <a:cs typeface="Times New Roman" panose="02020603050405020304" pitchFamily="18" charset="0"/>
                        </a:rPr>
                        <a:t>18</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13</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824649"/>
                  </a:ext>
                </a:extLst>
              </a:tr>
              <a:tr h="265222">
                <a:tc>
                  <a:txBody>
                    <a:bodyPr/>
                    <a:lstStyle/>
                    <a:p>
                      <a:r>
                        <a:rPr lang="tr-TR" sz="1400" dirty="0">
                          <a:solidFill>
                            <a:schemeClr val="tx1"/>
                          </a:solidFill>
                          <a:effectLst/>
                          <a:latin typeface="Times New Roman" panose="02020603050405020304" pitchFamily="18" charset="0"/>
                          <a:cs typeface="Times New Roman" panose="02020603050405020304" pitchFamily="18" charset="0"/>
                        </a:rPr>
                        <a:t>Güreş</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9</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1</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795050"/>
                  </a:ext>
                </a:extLst>
              </a:tr>
              <a:tr h="265222">
                <a:tc>
                  <a:txBody>
                    <a:bodyPr/>
                    <a:lstStyle/>
                    <a:p>
                      <a:r>
                        <a:rPr lang="tr-TR" sz="1400" dirty="0">
                          <a:solidFill>
                            <a:schemeClr val="tx1"/>
                          </a:solidFill>
                          <a:effectLst/>
                          <a:latin typeface="Times New Roman" panose="02020603050405020304" pitchFamily="18" charset="0"/>
                          <a:cs typeface="Times New Roman" panose="02020603050405020304" pitchFamily="18" charset="0"/>
                        </a:rPr>
                        <a:t>Judo</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3</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5</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2</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3</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3</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dirty="0">
                          <a:effectLst/>
                          <a:latin typeface="Times New Roman" panose="02020603050405020304" pitchFamily="18" charset="0"/>
                          <a:cs typeface="Times New Roman" panose="02020603050405020304" pitchFamily="18" charset="0"/>
                        </a:rPr>
                        <a:t>6</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94823074"/>
                  </a:ext>
                </a:extLst>
              </a:tr>
              <a:tr h="265222">
                <a:tc>
                  <a:txBody>
                    <a:bodyPr/>
                    <a:lstStyle/>
                    <a:p>
                      <a:r>
                        <a:rPr lang="tr-TR" sz="1400" dirty="0" err="1">
                          <a:solidFill>
                            <a:schemeClr val="tx1"/>
                          </a:solidFill>
                          <a:effectLst/>
                          <a:latin typeface="Times New Roman" panose="02020603050405020304" pitchFamily="18" charset="0"/>
                          <a:cs typeface="Times New Roman" panose="02020603050405020304" pitchFamily="18" charset="0"/>
                        </a:rPr>
                        <a:t>Oryantiring</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a:effectLst/>
                          <a:latin typeface="Times New Roman" panose="02020603050405020304" pitchFamily="18" charset="0"/>
                          <a:cs typeface="Times New Roman" panose="02020603050405020304" pitchFamily="18" charset="0"/>
                        </a:rPr>
                        <a:t>2</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tr-TR" sz="1400" dirty="0">
                        <a:effectLst/>
                        <a:latin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679115"/>
                  </a:ext>
                </a:extLst>
              </a:tr>
              <a:tr h="265222">
                <a:tc>
                  <a:txBody>
                    <a:bodyPr/>
                    <a:lstStyle/>
                    <a:p>
                      <a:r>
                        <a:rPr lang="tr-TR" sz="1400" b="1" dirty="0">
                          <a:solidFill>
                            <a:schemeClr val="bg1"/>
                          </a:solidFill>
                          <a:effectLst/>
                          <a:latin typeface="Times New Roman" panose="02020603050405020304" pitchFamily="18" charset="0"/>
                          <a:cs typeface="Times New Roman" panose="02020603050405020304" pitchFamily="18" charset="0"/>
                        </a:rPr>
                        <a:t>TOPLAM</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66</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8</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2</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55</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14</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1</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39</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2</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algn="ctr"/>
                      <a:r>
                        <a:rPr lang="tr-TR" sz="1400" b="1" dirty="0">
                          <a:solidFill>
                            <a:schemeClr val="bg1"/>
                          </a:solidFill>
                          <a:effectLst/>
                          <a:latin typeface="Times New Roman" panose="02020603050405020304" pitchFamily="18" charset="0"/>
                          <a:cs typeface="Times New Roman" panose="02020603050405020304" pitchFamily="18" charset="0"/>
                        </a:rPr>
                        <a:t>0</a:t>
                      </a:r>
                      <a:endParaRPr lang="tr-TR" sz="1400" b="1"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44450" marR="44450" marT="0"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518894712"/>
                  </a:ext>
                </a:extLst>
              </a:tr>
            </a:tbl>
          </a:graphicData>
        </a:graphic>
      </p:graphicFrame>
    </p:spTree>
    <p:extLst>
      <p:ext uri="{BB962C8B-B14F-4D97-AF65-F5344CB8AC3E}">
        <p14:creationId xmlns:p14="http://schemas.microsoft.com/office/powerpoint/2010/main" val="388522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6561194F-5A6B-D171-35A6-A1CA877D3142}"/>
              </a:ext>
            </a:extLst>
          </p:cNvPr>
          <p:cNvSpPr txBox="1"/>
          <p:nvPr/>
        </p:nvSpPr>
        <p:spPr>
          <a:xfrm>
            <a:off x="1" y="113764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latin typeface="Times New Roman" panose="02020603050405020304" pitchFamily="18" charset="0"/>
                <a:ea typeface="Georgia" panose="02040502050405020303" pitchFamily="18" charset="0"/>
                <a:cs typeface="Georgia" panose="02040502050405020303" pitchFamily="18" charset="0"/>
              </a:rPr>
              <a:t>E-TWİNNİNG PROJELERİ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5" name="Tablo 4">
            <a:extLst>
              <a:ext uri="{FF2B5EF4-FFF2-40B4-BE49-F238E27FC236}">
                <a16:creationId xmlns:a16="http://schemas.microsoft.com/office/drawing/2014/main" id="{9B040BE7-1079-717F-8ABE-FEBE468A9DE5}"/>
              </a:ext>
            </a:extLst>
          </p:cNvPr>
          <p:cNvGraphicFramePr>
            <a:graphicFrameLocks noGrp="1"/>
          </p:cNvGraphicFramePr>
          <p:nvPr>
            <p:extLst>
              <p:ext uri="{D42A27DB-BD31-4B8C-83A1-F6EECF244321}">
                <p14:modId xmlns:p14="http://schemas.microsoft.com/office/powerpoint/2010/main" val="815002472"/>
              </p:ext>
            </p:extLst>
          </p:nvPr>
        </p:nvGraphicFramePr>
        <p:xfrm>
          <a:off x="733266" y="2218694"/>
          <a:ext cx="9225280" cy="2200908"/>
        </p:xfrm>
        <a:graphic>
          <a:graphicData uri="http://schemas.openxmlformats.org/drawingml/2006/table">
            <a:tbl>
              <a:tblPr firstRow="1" firstCol="1" bandRow="1">
                <a:tableStyleId>{5C22544A-7EE6-4342-B048-85BDC9FD1C3A}</a:tableStyleId>
              </a:tblPr>
              <a:tblGrid>
                <a:gridCol w="1965773">
                  <a:extLst>
                    <a:ext uri="{9D8B030D-6E8A-4147-A177-3AD203B41FA5}">
                      <a16:colId xmlns:a16="http://schemas.microsoft.com/office/drawing/2014/main" val="1583233783"/>
                    </a:ext>
                  </a:extLst>
                </a:gridCol>
                <a:gridCol w="1663978">
                  <a:extLst>
                    <a:ext uri="{9D8B030D-6E8A-4147-A177-3AD203B41FA5}">
                      <a16:colId xmlns:a16="http://schemas.microsoft.com/office/drawing/2014/main" val="3829911840"/>
                    </a:ext>
                  </a:extLst>
                </a:gridCol>
                <a:gridCol w="1132024">
                  <a:extLst>
                    <a:ext uri="{9D8B030D-6E8A-4147-A177-3AD203B41FA5}">
                      <a16:colId xmlns:a16="http://schemas.microsoft.com/office/drawing/2014/main" val="3003625322"/>
                    </a:ext>
                  </a:extLst>
                </a:gridCol>
                <a:gridCol w="1264718">
                  <a:extLst>
                    <a:ext uri="{9D8B030D-6E8A-4147-A177-3AD203B41FA5}">
                      <a16:colId xmlns:a16="http://schemas.microsoft.com/office/drawing/2014/main" val="1211250680"/>
                    </a:ext>
                  </a:extLst>
                </a:gridCol>
                <a:gridCol w="1264718">
                  <a:extLst>
                    <a:ext uri="{9D8B030D-6E8A-4147-A177-3AD203B41FA5}">
                      <a16:colId xmlns:a16="http://schemas.microsoft.com/office/drawing/2014/main" val="328857114"/>
                    </a:ext>
                  </a:extLst>
                </a:gridCol>
                <a:gridCol w="1934069">
                  <a:extLst>
                    <a:ext uri="{9D8B030D-6E8A-4147-A177-3AD203B41FA5}">
                      <a16:colId xmlns:a16="http://schemas.microsoft.com/office/drawing/2014/main" val="995994113"/>
                    </a:ext>
                  </a:extLst>
                </a:gridCol>
              </a:tblGrid>
              <a:tr h="760272">
                <a:tc>
                  <a:txBody>
                    <a:bodyPr/>
                    <a:lstStyle/>
                    <a:p>
                      <a:pPr marL="71120" indent="-228600" algn="ctr" defTabSz="1007943" rtl="0" eaLnBrk="1" latinLnBrk="0" hangingPunct="1">
                        <a:spcBef>
                          <a:spcPts val="595"/>
                        </a:spcBef>
                        <a:spcAft>
                          <a:spcPts val="0"/>
                        </a:spcAft>
                      </a:pPr>
                      <a:r>
                        <a:rPr lang="tr-TR" sz="1400" b="1" kern="1200" dirty="0">
                          <a:solidFill>
                            <a:schemeClr val="lt1"/>
                          </a:solidFill>
                          <a:effectLst/>
                          <a:latin typeface="Times New Roman" panose="02020603050405020304" pitchFamily="18" charset="0"/>
                          <a:ea typeface="+mn-ea"/>
                          <a:cs typeface="Times New Roman" panose="02020603050405020304" pitchFamily="18" charset="0"/>
                        </a:rPr>
                        <a:t>ÖĞRETİM YILI</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a:solidFill>
                            <a:schemeClr val="lt1"/>
                          </a:solidFill>
                          <a:effectLst/>
                          <a:latin typeface="Times New Roman" panose="02020603050405020304" pitchFamily="18" charset="0"/>
                          <a:ea typeface="+mn-ea"/>
                          <a:cs typeface="Times New Roman" panose="02020603050405020304" pitchFamily="18" charset="0"/>
                        </a:rPr>
                        <a:t>Avrupa Kalite Etiketi Sayısı</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dirty="0">
                          <a:solidFill>
                            <a:schemeClr val="lt1"/>
                          </a:solidFill>
                          <a:effectLst/>
                          <a:latin typeface="Times New Roman" panose="02020603050405020304" pitchFamily="18" charset="0"/>
                          <a:ea typeface="+mn-ea"/>
                          <a:cs typeface="Times New Roman" panose="02020603050405020304" pitchFamily="18" charset="0"/>
                        </a:rPr>
                        <a:t>Ulusal Kalite Etiketi Sayısı</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dirty="0">
                          <a:solidFill>
                            <a:schemeClr val="lt1"/>
                          </a:solidFill>
                          <a:effectLst/>
                          <a:latin typeface="Times New Roman" panose="02020603050405020304" pitchFamily="18" charset="0"/>
                          <a:ea typeface="+mn-ea"/>
                          <a:cs typeface="Times New Roman" panose="02020603050405020304" pitchFamily="18" charset="0"/>
                        </a:rPr>
                        <a:t>Toplam Kalite Etiketi Sayısı</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a:solidFill>
                            <a:schemeClr val="lt1"/>
                          </a:solidFill>
                          <a:effectLst/>
                          <a:latin typeface="Times New Roman" panose="02020603050405020304" pitchFamily="18" charset="0"/>
                          <a:ea typeface="+mn-ea"/>
                          <a:cs typeface="Times New Roman" panose="02020603050405020304" pitchFamily="18" charset="0"/>
                        </a:rPr>
                        <a:t>Toplam Proje Sayısı</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a:solidFill>
                            <a:schemeClr val="lt1"/>
                          </a:solidFill>
                          <a:effectLst/>
                          <a:latin typeface="Times New Roman" panose="02020603050405020304" pitchFamily="18" charset="0"/>
                          <a:ea typeface="+mn-ea"/>
                          <a:cs typeface="Times New Roman" panose="02020603050405020304" pitchFamily="18" charset="0"/>
                        </a:rPr>
                        <a:t>Toplam Kalite Etiketi/Toplam Proje Yüzelik Oranı</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955324"/>
                  </a:ext>
                </a:extLst>
              </a:tr>
              <a:tr h="360159">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2023-2024</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a:t>
                      </a:r>
                    </a:p>
                  </a:txBody>
                  <a:tcPr marL="24835" marR="2483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2</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296038"/>
                  </a:ext>
                </a:extLst>
              </a:tr>
              <a:tr h="360159">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2022-2023</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a:t>
                      </a:r>
                    </a:p>
                  </a:txBody>
                  <a:tcPr marL="24835" marR="2483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%100</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761528"/>
                  </a:ext>
                </a:extLst>
              </a:tr>
              <a:tr h="360159">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2021-2022</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6</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7</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13</a:t>
                      </a:r>
                    </a:p>
                  </a:txBody>
                  <a:tcPr marL="24835" marR="2483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7</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%53,85</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2870139"/>
                  </a:ext>
                </a:extLst>
              </a:tr>
              <a:tr h="360159">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2020-2021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7</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18</a:t>
                      </a:r>
                    </a:p>
                  </a:txBody>
                  <a:tcPr marL="24835" marR="24835"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%61,11</a:t>
                      </a:r>
                    </a:p>
                  </a:txBody>
                  <a:tcPr marL="24835" marR="2483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4683381"/>
                  </a:ext>
                </a:extLst>
              </a:tr>
            </a:tbl>
          </a:graphicData>
        </a:graphic>
      </p:graphicFrame>
      <p:sp>
        <p:nvSpPr>
          <p:cNvPr id="7" name="Metin kutusu 6">
            <a:extLst>
              <a:ext uri="{FF2B5EF4-FFF2-40B4-BE49-F238E27FC236}">
                <a16:creationId xmlns:a16="http://schemas.microsoft.com/office/drawing/2014/main" id="{ED97598F-E50B-AEF8-9313-886EC024C465}"/>
              </a:ext>
            </a:extLst>
          </p:cNvPr>
          <p:cNvSpPr txBox="1"/>
          <p:nvPr/>
        </p:nvSpPr>
        <p:spPr>
          <a:xfrm>
            <a:off x="733266" y="4840516"/>
            <a:ext cx="9225280" cy="923330"/>
          </a:xfrm>
          <a:prstGeom prst="rect">
            <a:avLst/>
          </a:prstGeom>
          <a:noFill/>
        </p:spPr>
        <p:txBody>
          <a:bodyPr wrap="square">
            <a:spAutoFit/>
          </a:bodyPr>
          <a:lstStyle/>
          <a:p>
            <a:endParaRPr lang="tr-TR" dirty="0"/>
          </a:p>
          <a:p>
            <a:r>
              <a:rPr lang="tr-TR" dirty="0"/>
              <a:t>	Okulumuzun 2023-2024 öğretim yılında 2 e-</a:t>
            </a:r>
            <a:r>
              <a:rPr lang="tr-TR" dirty="0" err="1"/>
              <a:t>twinning</a:t>
            </a:r>
            <a:r>
              <a:rPr lang="tr-TR" dirty="0"/>
              <a:t> projesi bulunmakta olup; toplamda 21 proje 32 kalite etiketine sahiptir.</a:t>
            </a:r>
          </a:p>
        </p:txBody>
      </p:sp>
    </p:spTree>
    <p:extLst>
      <p:ext uri="{BB962C8B-B14F-4D97-AF65-F5344CB8AC3E}">
        <p14:creationId xmlns:p14="http://schemas.microsoft.com/office/powerpoint/2010/main" val="180553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A8BC2CE-A33A-12A9-BD34-A3ED37278DC4}"/>
              </a:ext>
            </a:extLst>
          </p:cNvPr>
          <p:cNvSpPr txBox="1"/>
          <p:nvPr/>
        </p:nvSpPr>
        <p:spPr>
          <a:xfrm>
            <a:off x="1" y="113764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latin typeface="Times New Roman" panose="02020603050405020304" pitchFamily="18" charset="0"/>
                <a:ea typeface="Georgia" panose="02040502050405020303" pitchFamily="18" charset="0"/>
                <a:cs typeface="Georgia" panose="02040502050405020303" pitchFamily="18" charset="0"/>
              </a:rPr>
              <a:t>ERASMUS+  PROJELERİ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5" name="Tablo 4">
            <a:extLst>
              <a:ext uri="{FF2B5EF4-FFF2-40B4-BE49-F238E27FC236}">
                <a16:creationId xmlns:a16="http://schemas.microsoft.com/office/drawing/2014/main" id="{89379BEA-D05E-446A-E12B-BC23BAC2CB04}"/>
              </a:ext>
            </a:extLst>
          </p:cNvPr>
          <p:cNvGraphicFramePr>
            <a:graphicFrameLocks noGrp="1"/>
          </p:cNvGraphicFramePr>
          <p:nvPr>
            <p:extLst>
              <p:ext uri="{D42A27DB-BD31-4B8C-83A1-F6EECF244321}">
                <p14:modId xmlns:p14="http://schemas.microsoft.com/office/powerpoint/2010/main" val="992329552"/>
              </p:ext>
            </p:extLst>
          </p:nvPr>
        </p:nvGraphicFramePr>
        <p:xfrm>
          <a:off x="1076086" y="2010568"/>
          <a:ext cx="8539640" cy="2160000"/>
        </p:xfrm>
        <a:graphic>
          <a:graphicData uri="http://schemas.openxmlformats.org/drawingml/2006/table">
            <a:tbl>
              <a:tblPr firstRow="1" firstCol="1" bandRow="1">
                <a:tableStyleId>{5C22544A-7EE6-4342-B048-85BDC9FD1C3A}</a:tableStyleId>
              </a:tblPr>
              <a:tblGrid>
                <a:gridCol w="2134408">
                  <a:extLst>
                    <a:ext uri="{9D8B030D-6E8A-4147-A177-3AD203B41FA5}">
                      <a16:colId xmlns:a16="http://schemas.microsoft.com/office/drawing/2014/main" val="1460121172"/>
                    </a:ext>
                  </a:extLst>
                </a:gridCol>
                <a:gridCol w="2135412">
                  <a:extLst>
                    <a:ext uri="{9D8B030D-6E8A-4147-A177-3AD203B41FA5}">
                      <a16:colId xmlns:a16="http://schemas.microsoft.com/office/drawing/2014/main" val="1224053003"/>
                    </a:ext>
                  </a:extLst>
                </a:gridCol>
                <a:gridCol w="2134408">
                  <a:extLst>
                    <a:ext uri="{9D8B030D-6E8A-4147-A177-3AD203B41FA5}">
                      <a16:colId xmlns:a16="http://schemas.microsoft.com/office/drawing/2014/main" val="1086957993"/>
                    </a:ext>
                  </a:extLst>
                </a:gridCol>
                <a:gridCol w="2135412">
                  <a:extLst>
                    <a:ext uri="{9D8B030D-6E8A-4147-A177-3AD203B41FA5}">
                      <a16:colId xmlns:a16="http://schemas.microsoft.com/office/drawing/2014/main" val="1193690326"/>
                    </a:ext>
                  </a:extLst>
                </a:gridCol>
              </a:tblGrid>
              <a:tr h="432000">
                <a:tc>
                  <a:txBody>
                    <a:bodyPr/>
                    <a:lstStyle/>
                    <a:p>
                      <a:pPr marL="71120" indent="-228600" algn="ctr" defTabSz="1007943" rtl="0" eaLnBrk="1" latinLnBrk="0" hangingPunct="1">
                        <a:spcBef>
                          <a:spcPts val="595"/>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ÖĞRETİM YILI</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Proje Türü</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Proje Sayısı</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1120" indent="-228600" algn="ctr" defTabSz="1007943" rtl="0" eaLnBrk="1" latinLnBrk="0" hangingPunct="1">
                        <a:spcBef>
                          <a:spcPts val="595"/>
                        </a:spcBef>
                        <a:spcAft>
                          <a:spcPts val="0"/>
                        </a:spcAft>
                      </a:pPr>
                      <a:r>
                        <a:rPr lang="tr-TR" sz="1400" b="1" kern="1200" dirty="0">
                          <a:solidFill>
                            <a:schemeClr val="bg1"/>
                          </a:solidFill>
                          <a:effectLst/>
                          <a:latin typeface="Times New Roman" panose="02020603050405020304" pitchFamily="18" charset="0"/>
                          <a:ea typeface="+mn-ea"/>
                          <a:cs typeface="Times New Roman" panose="02020603050405020304" pitchFamily="18" charset="0"/>
                        </a:rPr>
                        <a:t>Proje Hibe Tutarı</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776761"/>
                  </a:ext>
                </a:extLst>
              </a:tr>
              <a:tr h="432000">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2023-2024</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093946"/>
                  </a:ext>
                </a:extLst>
              </a:tr>
              <a:tr h="432000">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2022-2023</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Akreditasyon</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9814053"/>
                  </a:ext>
                </a:extLst>
              </a:tr>
              <a:tr h="432000">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2021-2022</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KA 210-SCH</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a:solidFill>
                            <a:schemeClr val="tx1"/>
                          </a:solidFill>
                          <a:effectLst/>
                          <a:latin typeface="Times New Roman" panose="02020603050405020304" pitchFamily="18" charset="0"/>
                          <a:ea typeface="+mn-ea"/>
                          <a:cs typeface="Times New Roman" panose="02020603050405020304" pitchFamily="18" charset="0"/>
                        </a:rPr>
                        <a:t>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60.000 €</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084552"/>
                  </a:ext>
                </a:extLst>
              </a:tr>
              <a:tr h="432000">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2020-2021</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indent="-228600" algn="ctr" defTabSz="1007943" rtl="0" eaLnBrk="1" latinLnBrk="0" hangingPunct="1">
                        <a:spcBef>
                          <a:spcPts val="595"/>
                        </a:spcBef>
                        <a:spcAft>
                          <a:spcPts val="0"/>
                        </a:spcAft>
                      </a:pPr>
                      <a:r>
                        <a:rPr lang="tr-TR" sz="1400" b="0"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70926386"/>
                  </a:ext>
                </a:extLst>
              </a:tr>
            </a:tbl>
          </a:graphicData>
        </a:graphic>
      </p:graphicFrame>
      <p:sp>
        <p:nvSpPr>
          <p:cNvPr id="7" name="Metin kutusu 6">
            <a:extLst>
              <a:ext uri="{FF2B5EF4-FFF2-40B4-BE49-F238E27FC236}">
                <a16:creationId xmlns:a16="http://schemas.microsoft.com/office/drawing/2014/main" id="{F545F5F0-95E8-C10B-1AA3-0F2521C7DAE6}"/>
              </a:ext>
            </a:extLst>
          </p:cNvPr>
          <p:cNvSpPr txBox="1"/>
          <p:nvPr/>
        </p:nvSpPr>
        <p:spPr>
          <a:xfrm>
            <a:off x="692189" y="4318060"/>
            <a:ext cx="9307434" cy="2126864"/>
          </a:xfrm>
          <a:prstGeom prst="rect">
            <a:avLst/>
          </a:prstGeom>
          <a:noFill/>
        </p:spPr>
        <p:txBody>
          <a:bodyPr wrap="square">
            <a:spAutoFit/>
          </a:bodyPr>
          <a:lstStyle/>
          <a:p>
            <a:pPr algn="just">
              <a:lnSpc>
                <a:spcPct val="150000"/>
              </a:lnSpc>
            </a:pPr>
            <a:r>
              <a:rPr lang="tr-TR" dirty="0"/>
              <a:t>	Okulumuzun DREAM adından </a:t>
            </a:r>
            <a:r>
              <a:rPr lang="tr-TR" dirty="0" err="1"/>
              <a:t>erasmus</a:t>
            </a:r>
            <a:r>
              <a:rPr lang="tr-TR" dirty="0"/>
              <a:t>+ projesi bulunmaktadır. DREAM Sorumlu Eğitimli Tutum ve Zihniyet Geliştirmeyi ifade eden sözcüklerden oluşan bir kısaltmadır. Erasmus+ KA210-SCH projesi olan </a:t>
            </a:r>
            <a:r>
              <a:rPr lang="tr-TR" dirty="0" err="1"/>
              <a:t>DREAM'de</a:t>
            </a:r>
            <a:r>
              <a:rPr lang="tr-TR" dirty="0"/>
              <a:t>  Türkiye, Polonya ve Portekiz'den üç okul işbirliği bulunmaktadır. Proje 24 ay sürelidir. İngilizce öğretiminin etkililik düzeyini artırmak ve öğrencilerin BT becerilerini geliştirmek için İngilizce öğretmenleri arasında iyi uygulama alışverişi yapmayı amaçlamaktadır. </a:t>
            </a:r>
          </a:p>
        </p:txBody>
      </p:sp>
    </p:spTree>
    <p:extLst>
      <p:ext uri="{BB962C8B-B14F-4D97-AF65-F5344CB8AC3E}">
        <p14:creationId xmlns:p14="http://schemas.microsoft.com/office/powerpoint/2010/main" val="2329130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5DCDDCD-0C47-93CE-B240-7B6FB404E672}"/>
              </a:ext>
            </a:extLst>
          </p:cNvPr>
          <p:cNvSpPr txBox="1"/>
          <p:nvPr/>
        </p:nvSpPr>
        <p:spPr>
          <a:xfrm>
            <a:off x="1" y="113764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latin typeface="Times New Roman" panose="02020603050405020304" pitchFamily="18" charset="0"/>
                <a:ea typeface="Georgia" panose="02040502050405020303" pitchFamily="18" charset="0"/>
                <a:cs typeface="Georgia" panose="02040502050405020303" pitchFamily="18" charset="0"/>
              </a:rPr>
              <a:t>DREAM  ERASMUS+  PROJEMİZ</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12290" name="Picture 2">
            <a:extLst>
              <a:ext uri="{FF2B5EF4-FFF2-40B4-BE49-F238E27FC236}">
                <a16:creationId xmlns:a16="http://schemas.microsoft.com/office/drawing/2014/main" id="{330BB746-9DE2-FF82-73C6-99BF4578BF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40" b="22365"/>
          <a:stretch/>
        </p:blipFill>
        <p:spPr bwMode="auto">
          <a:xfrm>
            <a:off x="5429646" y="4025171"/>
            <a:ext cx="5203668" cy="2563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0B0F8C44-4966-3997-4718-E678481289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62" t="6017" r="7255" b="20047"/>
          <a:stretch/>
        </p:blipFill>
        <p:spPr bwMode="auto">
          <a:xfrm>
            <a:off x="5466080" y="1704788"/>
            <a:ext cx="5130800" cy="2486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70C47D74-E7F6-ADBB-9F9B-229C2488AD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32" t="9385" r="17301" b="16896"/>
          <a:stretch/>
        </p:blipFill>
        <p:spPr bwMode="auto">
          <a:xfrm>
            <a:off x="48574" y="1722421"/>
            <a:ext cx="5681666" cy="49075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8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Yeni İstiklal Marşı">
            <a:extLst>
              <a:ext uri="{FF2B5EF4-FFF2-40B4-BE49-F238E27FC236}">
                <a16:creationId xmlns:a16="http://schemas.microsoft.com/office/drawing/2014/main" id="{6674FDC6-070A-FDA4-35DE-B92D5FBEFD58}"/>
              </a:ext>
            </a:extLst>
          </p:cNvPr>
          <p:cNvPicPr>
            <a:picLocks noChangeAspect="1"/>
          </p:cNvPicPr>
          <p:nvPr/>
        </p:nvPicPr>
        <p:blipFill>
          <a:blip r:embed="rId2" cstate="print"/>
          <a:srcRect/>
          <a:stretch>
            <a:fillRect/>
          </a:stretch>
        </p:blipFill>
        <p:spPr bwMode="auto">
          <a:xfrm>
            <a:off x="-20320" y="-30481"/>
            <a:ext cx="5388279" cy="7721601"/>
          </a:xfrm>
          <a:prstGeom prst="rect">
            <a:avLst/>
          </a:prstGeom>
          <a:noFill/>
          <a:ln w="9525">
            <a:noFill/>
            <a:miter lim="800000"/>
            <a:headEnd/>
            <a:tailEnd/>
          </a:ln>
        </p:spPr>
      </p:pic>
      <p:pic>
        <p:nvPicPr>
          <p:cNvPr id="5" name="Resim 4" descr="105_b">
            <a:extLst>
              <a:ext uri="{FF2B5EF4-FFF2-40B4-BE49-F238E27FC236}">
                <a16:creationId xmlns:a16="http://schemas.microsoft.com/office/drawing/2014/main" id="{437C6F54-BDDE-B076-4F0F-28D4E2D85CBC}"/>
              </a:ext>
            </a:extLst>
          </p:cNvPr>
          <p:cNvPicPr>
            <a:picLocks noChangeAspect="1"/>
          </p:cNvPicPr>
          <p:nvPr/>
        </p:nvPicPr>
        <p:blipFill>
          <a:blip r:embed="rId3" cstate="print"/>
          <a:srcRect b="7738"/>
          <a:stretch>
            <a:fillRect/>
          </a:stretch>
        </p:blipFill>
        <p:spPr bwMode="auto">
          <a:xfrm>
            <a:off x="5394960" y="-325"/>
            <a:ext cx="5489622" cy="7560000"/>
          </a:xfrm>
          <a:prstGeom prst="rect">
            <a:avLst/>
          </a:prstGeom>
          <a:noFill/>
          <a:ln w="28575" cmpd="sng">
            <a:solidFill>
              <a:srgbClr val="000000"/>
            </a:solidFill>
            <a:miter lim="800000"/>
            <a:headEnd/>
            <a:tailEnd/>
          </a:ln>
          <a:effectLst/>
        </p:spPr>
      </p:pic>
    </p:spTree>
    <p:extLst>
      <p:ext uri="{BB962C8B-B14F-4D97-AF65-F5344CB8AC3E}">
        <p14:creationId xmlns:p14="http://schemas.microsoft.com/office/powerpoint/2010/main" val="849679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EA68F-2F8D-5523-9BE5-7D8A5A9B2117}"/>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49A9FCED-ADDA-4394-0DFC-B0DD4131F070}"/>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REHBERLİK HİZMETLERİ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5" name="Tablo 4">
            <a:extLst>
              <a:ext uri="{FF2B5EF4-FFF2-40B4-BE49-F238E27FC236}">
                <a16:creationId xmlns:a16="http://schemas.microsoft.com/office/drawing/2014/main" id="{BD56C612-CD21-D039-7F2C-671E54721149}"/>
              </a:ext>
            </a:extLst>
          </p:cNvPr>
          <p:cNvGraphicFramePr>
            <a:graphicFrameLocks noGrp="1"/>
          </p:cNvGraphicFramePr>
          <p:nvPr>
            <p:extLst>
              <p:ext uri="{D42A27DB-BD31-4B8C-83A1-F6EECF244321}">
                <p14:modId xmlns:p14="http://schemas.microsoft.com/office/powerpoint/2010/main" val="2751490817"/>
              </p:ext>
            </p:extLst>
          </p:nvPr>
        </p:nvGraphicFramePr>
        <p:xfrm>
          <a:off x="434100" y="2074734"/>
          <a:ext cx="9823611" cy="2743026"/>
        </p:xfrm>
        <a:graphic>
          <a:graphicData uri="http://schemas.openxmlformats.org/drawingml/2006/table">
            <a:tbl>
              <a:tblPr firstRow="1" firstCol="1" lastRow="1" lastCol="1" bandRow="1" bandCol="1">
                <a:tableStyleId>{5C22544A-7EE6-4342-B048-85BDC9FD1C3A}</a:tableStyleId>
              </a:tblPr>
              <a:tblGrid>
                <a:gridCol w="1403373">
                  <a:extLst>
                    <a:ext uri="{9D8B030D-6E8A-4147-A177-3AD203B41FA5}">
                      <a16:colId xmlns:a16="http://schemas.microsoft.com/office/drawing/2014/main" val="2492358924"/>
                    </a:ext>
                  </a:extLst>
                </a:gridCol>
                <a:gridCol w="1403373">
                  <a:extLst>
                    <a:ext uri="{9D8B030D-6E8A-4147-A177-3AD203B41FA5}">
                      <a16:colId xmlns:a16="http://schemas.microsoft.com/office/drawing/2014/main" val="930054081"/>
                    </a:ext>
                  </a:extLst>
                </a:gridCol>
                <a:gridCol w="1403373">
                  <a:extLst>
                    <a:ext uri="{9D8B030D-6E8A-4147-A177-3AD203B41FA5}">
                      <a16:colId xmlns:a16="http://schemas.microsoft.com/office/drawing/2014/main" val="3123367536"/>
                    </a:ext>
                  </a:extLst>
                </a:gridCol>
                <a:gridCol w="1265011">
                  <a:extLst>
                    <a:ext uri="{9D8B030D-6E8A-4147-A177-3AD203B41FA5}">
                      <a16:colId xmlns:a16="http://schemas.microsoft.com/office/drawing/2014/main" val="119783585"/>
                    </a:ext>
                  </a:extLst>
                </a:gridCol>
                <a:gridCol w="1541735">
                  <a:extLst>
                    <a:ext uri="{9D8B030D-6E8A-4147-A177-3AD203B41FA5}">
                      <a16:colId xmlns:a16="http://schemas.microsoft.com/office/drawing/2014/main" val="4215309220"/>
                    </a:ext>
                  </a:extLst>
                </a:gridCol>
                <a:gridCol w="1403373">
                  <a:extLst>
                    <a:ext uri="{9D8B030D-6E8A-4147-A177-3AD203B41FA5}">
                      <a16:colId xmlns:a16="http://schemas.microsoft.com/office/drawing/2014/main" val="432621065"/>
                    </a:ext>
                  </a:extLst>
                </a:gridCol>
                <a:gridCol w="1403373">
                  <a:extLst>
                    <a:ext uri="{9D8B030D-6E8A-4147-A177-3AD203B41FA5}">
                      <a16:colId xmlns:a16="http://schemas.microsoft.com/office/drawing/2014/main" val="1318633773"/>
                    </a:ext>
                  </a:extLst>
                </a:gridCol>
              </a:tblGrid>
              <a:tr h="745764">
                <a:tc rowSpan="2">
                  <a:txBody>
                    <a:bodyPr/>
                    <a:lstStyle/>
                    <a:p>
                      <a:pPr marL="71120" algn="ctr">
                        <a:spcBef>
                          <a:spcPts val="595"/>
                        </a:spcBef>
                        <a:spcAft>
                          <a:spcPts val="0"/>
                        </a:spcAft>
                      </a:pPr>
                      <a:r>
                        <a:rPr lang="tr-TR" sz="1400">
                          <a:effectLst/>
                          <a:latin typeface="Times New Roman" panose="02020603050405020304" pitchFamily="18" charset="0"/>
                          <a:cs typeface="Times New Roman" panose="02020603050405020304" pitchFamily="18" charset="0"/>
                        </a:rPr>
                        <a:t>ÖĞRETİM YILI</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3">
                  <a:txBody>
                    <a:bodyPr/>
                    <a:lstStyle/>
                    <a:p>
                      <a:pPr marL="618490" marR="165100" indent="-443865" algn="ctr">
                        <a:lnSpc>
                          <a:spcPct val="101000"/>
                        </a:lnSpc>
                        <a:spcBef>
                          <a:spcPts val="40"/>
                        </a:spcBef>
                        <a:spcAft>
                          <a:spcPts val="0"/>
                        </a:spcAft>
                      </a:pPr>
                      <a:r>
                        <a:rPr lang="tr-TR" sz="1400" spc="-30" dirty="0">
                          <a:effectLst/>
                          <a:latin typeface="Times New Roman" panose="02020603050405020304" pitchFamily="18" charset="0"/>
                          <a:cs typeface="Times New Roman" panose="02020603050405020304" pitchFamily="18" charset="0"/>
                        </a:rPr>
                        <a:t>Danışmanlık</a:t>
                      </a:r>
                      <a:r>
                        <a:rPr lang="tr-TR" sz="1400" spc="-35" dirty="0">
                          <a:effectLst/>
                          <a:latin typeface="Times New Roman" panose="02020603050405020304" pitchFamily="18" charset="0"/>
                          <a:cs typeface="Times New Roman" panose="02020603050405020304" pitchFamily="18" charset="0"/>
                        </a:rPr>
                        <a:t> </a:t>
                      </a:r>
                      <a:r>
                        <a:rPr lang="tr-TR" sz="1400" spc="-30" dirty="0">
                          <a:effectLst/>
                          <a:latin typeface="Times New Roman" panose="02020603050405020304" pitchFamily="18" charset="0"/>
                          <a:cs typeface="Times New Roman" panose="02020603050405020304" pitchFamily="18" charset="0"/>
                        </a:rPr>
                        <a:t>Hizmeti</a:t>
                      </a:r>
                      <a:endParaRPr lang="tr-TR" sz="1400" dirty="0">
                        <a:effectLst/>
                        <a:latin typeface="Times New Roman" panose="02020603050405020304" pitchFamily="18" charset="0"/>
                        <a:cs typeface="Times New Roman" panose="02020603050405020304" pitchFamily="18" charset="0"/>
                      </a:endParaRPr>
                    </a:p>
                    <a:p>
                      <a:pPr marL="618490" marR="165100" indent="-443865" algn="ctr">
                        <a:lnSpc>
                          <a:spcPct val="101000"/>
                        </a:lnSpc>
                        <a:spcBef>
                          <a:spcPts val="40"/>
                        </a:spcBef>
                        <a:spcAft>
                          <a:spcPts val="0"/>
                        </a:spcAft>
                      </a:pPr>
                      <a:r>
                        <a:rPr lang="tr-TR" sz="1400" spc="-20" dirty="0">
                          <a:effectLst/>
                          <a:latin typeface="Times New Roman" panose="02020603050405020304" pitchFamily="18" charset="0"/>
                          <a:cs typeface="Times New Roman" panose="02020603050405020304" pitchFamily="18" charset="0"/>
                        </a:rPr>
                        <a:t>Alan</a:t>
                      </a:r>
                      <a:endParaRPr lang="tr-TR" sz="14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marL="183515" marR="172085" indent="4445" algn="ctr">
                        <a:lnSpc>
                          <a:spcPct val="102000"/>
                        </a:lnSpc>
                        <a:spcBef>
                          <a:spcPts val="40"/>
                        </a:spcBef>
                        <a:spcAft>
                          <a:spcPts val="0"/>
                        </a:spcAft>
                      </a:pPr>
                      <a:r>
                        <a:rPr lang="tr-TR" sz="1400" spc="-20">
                          <a:effectLst/>
                          <a:latin typeface="Times New Roman" panose="02020603050405020304" pitchFamily="18" charset="0"/>
                          <a:cs typeface="Times New Roman" panose="02020603050405020304" pitchFamily="18" charset="0"/>
                        </a:rPr>
                        <a:t>Rehberlik</a:t>
                      </a:r>
                      <a:r>
                        <a:rPr lang="tr-TR" sz="1400" spc="-45">
                          <a:effectLst/>
                          <a:latin typeface="Times New Roman" panose="02020603050405020304" pitchFamily="18" charset="0"/>
                          <a:cs typeface="Times New Roman" panose="02020603050405020304" pitchFamily="18" charset="0"/>
                        </a:rPr>
                        <a:t> </a:t>
                      </a:r>
                      <a:r>
                        <a:rPr lang="tr-TR" sz="1400" spc="-20">
                          <a:effectLst/>
                          <a:latin typeface="Times New Roman" panose="02020603050405020304" pitchFamily="18" charset="0"/>
                          <a:cs typeface="Times New Roman" panose="02020603050405020304" pitchFamily="18" charset="0"/>
                        </a:rPr>
                        <a:t>Hizmetleri</a:t>
                      </a:r>
                      <a:r>
                        <a:rPr lang="tr-TR" sz="1400" spc="-40">
                          <a:effectLst/>
                          <a:latin typeface="Times New Roman" panose="02020603050405020304" pitchFamily="18" charset="0"/>
                          <a:cs typeface="Times New Roman" panose="02020603050405020304" pitchFamily="18" charset="0"/>
                        </a:rPr>
                        <a:t> </a:t>
                      </a:r>
                      <a:r>
                        <a:rPr lang="tr-TR" sz="1400" spc="-20">
                          <a:effectLst/>
                          <a:latin typeface="Times New Roman" panose="02020603050405020304" pitchFamily="18" charset="0"/>
                          <a:cs typeface="Times New Roman" panose="02020603050405020304" pitchFamily="18" charset="0"/>
                        </a:rPr>
                        <a:t>İle</a:t>
                      </a:r>
                      <a:r>
                        <a:rPr lang="tr-TR" sz="1400" spc="-40">
                          <a:effectLst/>
                          <a:latin typeface="Times New Roman" panose="02020603050405020304" pitchFamily="18" charset="0"/>
                          <a:cs typeface="Times New Roman" panose="02020603050405020304" pitchFamily="18" charset="0"/>
                        </a:rPr>
                        <a:t> </a:t>
                      </a:r>
                      <a:r>
                        <a:rPr lang="tr-TR" sz="1400" spc="-20">
                          <a:effectLst/>
                          <a:latin typeface="Times New Roman" panose="02020603050405020304" pitchFamily="18" charset="0"/>
                          <a:cs typeface="Times New Roman" panose="02020603050405020304" pitchFamily="18" charset="0"/>
                        </a:rPr>
                        <a:t>İlgili </a:t>
                      </a:r>
                      <a:r>
                        <a:rPr lang="tr-TR" sz="1400" spc="-30">
                          <a:effectLst/>
                          <a:latin typeface="Times New Roman" panose="02020603050405020304" pitchFamily="18" charset="0"/>
                          <a:cs typeface="Times New Roman" panose="02020603050405020304" pitchFamily="18" charset="0"/>
                        </a:rPr>
                        <a:t>Düzenlenen Eğitim/Paylaşım </a:t>
                      </a:r>
                      <a:r>
                        <a:rPr lang="tr-TR" sz="1400" spc="-10">
                          <a:effectLst/>
                          <a:latin typeface="Times New Roman" panose="02020603050405020304" pitchFamily="18" charset="0"/>
                          <a:cs typeface="Times New Roman" panose="02020603050405020304" pitchFamily="18" charset="0"/>
                        </a:rPr>
                        <a:t>Toplantısı</a:t>
                      </a:r>
                      <a:r>
                        <a:rPr lang="tr-TR" sz="1400" spc="-35">
                          <a:effectLst/>
                          <a:latin typeface="Times New Roman" panose="02020603050405020304" pitchFamily="18" charset="0"/>
                          <a:cs typeface="Times New Roman" panose="02020603050405020304" pitchFamily="18" charset="0"/>
                        </a:rPr>
                        <a:t> </a:t>
                      </a:r>
                      <a:r>
                        <a:rPr lang="tr-TR" sz="1400" spc="-10">
                          <a:effectLst/>
                          <a:latin typeface="Times New Roman" panose="02020603050405020304" pitchFamily="18" charset="0"/>
                          <a:cs typeface="Times New Roman" panose="02020603050405020304" pitchFamily="18" charset="0"/>
                        </a:rPr>
                        <a:t>vb.</a:t>
                      </a:r>
                      <a:r>
                        <a:rPr lang="tr-TR" sz="1400" spc="-20">
                          <a:effectLst/>
                          <a:latin typeface="Times New Roman" panose="02020603050405020304" pitchFamily="18" charset="0"/>
                          <a:cs typeface="Times New Roman" panose="02020603050405020304" pitchFamily="18" charset="0"/>
                        </a:rPr>
                        <a:t> </a:t>
                      </a:r>
                      <a:r>
                        <a:rPr lang="tr-TR" sz="1400" spc="-10">
                          <a:effectLst/>
                          <a:latin typeface="Times New Roman" panose="02020603050405020304" pitchFamily="18" charset="0"/>
                          <a:cs typeface="Times New Roman" panose="02020603050405020304" pitchFamily="18" charset="0"/>
                        </a:rPr>
                        <a:t>Faaliyet</a:t>
                      </a:r>
                      <a:r>
                        <a:rPr lang="tr-TR" sz="1400" spc="-35">
                          <a:effectLst/>
                          <a:latin typeface="Times New Roman" panose="02020603050405020304" pitchFamily="18" charset="0"/>
                          <a:cs typeface="Times New Roman" panose="02020603050405020304" pitchFamily="18" charset="0"/>
                        </a:rPr>
                        <a:t> </a:t>
                      </a:r>
                      <a:r>
                        <a:rPr lang="tr-TR" sz="1400" spc="-10">
                          <a:effectLst/>
                          <a:latin typeface="Times New Roman" panose="02020603050405020304" pitchFamily="18" charset="0"/>
                          <a:cs typeface="Times New Roman" panose="02020603050405020304" pitchFamily="18" charset="0"/>
                        </a:rPr>
                        <a:t>Sayısı</a:t>
                      </a:r>
                      <a:endParaRPr lang="tr-TR" sz="14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82857909"/>
                  </a:ext>
                </a:extLst>
              </a:tr>
              <a:tr h="593262">
                <a:tc vMerge="1">
                  <a:txBody>
                    <a:bodyPr/>
                    <a:lstStyle/>
                    <a:p>
                      <a:endParaRPr lang="tr-TR"/>
                    </a:p>
                  </a:txBody>
                  <a:tcPr/>
                </a:tc>
                <a:tc>
                  <a:txBody>
                    <a:bodyPr/>
                    <a:lstStyle/>
                    <a:p>
                      <a:pPr marL="71120" algn="ctr"/>
                      <a:r>
                        <a:rPr lang="tr-TR" sz="1400" spc="-30" dirty="0">
                          <a:solidFill>
                            <a:schemeClr val="tx1"/>
                          </a:solidFill>
                          <a:effectLst/>
                          <a:latin typeface="Times New Roman" panose="02020603050405020304" pitchFamily="18" charset="0"/>
                          <a:cs typeface="Times New Roman" panose="02020603050405020304" pitchFamily="18" charset="0"/>
                        </a:rPr>
                        <a:t>Öğrenci</a:t>
                      </a:r>
                      <a:r>
                        <a:rPr lang="tr-TR" sz="1400" spc="-10" dirty="0">
                          <a:solidFill>
                            <a:schemeClr val="tx1"/>
                          </a:solidFill>
                          <a:effectLst/>
                          <a:latin typeface="Times New Roman" panose="02020603050405020304" pitchFamily="18" charset="0"/>
                          <a:cs typeface="Times New Roman" panose="02020603050405020304" pitchFamily="18" charset="0"/>
                        </a:rPr>
                        <a:t> Sayısı</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algn="ctr"/>
                      <a:r>
                        <a:rPr lang="tr-TR" sz="1400" spc="-30">
                          <a:solidFill>
                            <a:schemeClr val="tx1"/>
                          </a:solidFill>
                          <a:effectLst/>
                          <a:latin typeface="Times New Roman" panose="02020603050405020304" pitchFamily="18" charset="0"/>
                          <a:cs typeface="Times New Roman" panose="02020603050405020304" pitchFamily="18" charset="0"/>
                        </a:rPr>
                        <a:t>Öğretmen</a:t>
                      </a:r>
                      <a:r>
                        <a:rPr lang="tr-TR" sz="1400" spc="-20">
                          <a:solidFill>
                            <a:schemeClr val="tx1"/>
                          </a:solidFill>
                          <a:effectLst/>
                          <a:latin typeface="Times New Roman" panose="02020603050405020304" pitchFamily="18" charset="0"/>
                          <a:cs typeface="Times New Roman" panose="02020603050405020304" pitchFamily="18" charset="0"/>
                        </a:rPr>
                        <a:t> </a:t>
                      </a:r>
                      <a:r>
                        <a:rPr lang="tr-TR" sz="1400" spc="-10">
                          <a:solidFill>
                            <a:schemeClr val="tx1"/>
                          </a:solidFill>
                          <a:effectLst/>
                          <a:latin typeface="Times New Roman" panose="02020603050405020304" pitchFamily="18" charset="0"/>
                          <a:cs typeface="Times New Roman" panose="02020603050405020304" pitchFamily="18" charset="0"/>
                        </a:rPr>
                        <a:t>Sayısı</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algn="ctr"/>
                      <a:r>
                        <a:rPr lang="tr-TR" sz="1400" spc="-25" dirty="0">
                          <a:solidFill>
                            <a:schemeClr val="tx1"/>
                          </a:solidFill>
                          <a:effectLst/>
                          <a:latin typeface="Times New Roman" panose="02020603050405020304" pitchFamily="18" charset="0"/>
                          <a:cs typeface="Times New Roman" panose="02020603050405020304" pitchFamily="18" charset="0"/>
                        </a:rPr>
                        <a:t>Veli</a:t>
                      </a:r>
                      <a:r>
                        <a:rPr lang="tr-TR" sz="1400" spc="-30" dirty="0">
                          <a:solidFill>
                            <a:schemeClr val="tx1"/>
                          </a:solidFill>
                          <a:effectLst/>
                          <a:latin typeface="Times New Roman" panose="02020603050405020304" pitchFamily="18" charset="0"/>
                          <a:cs typeface="Times New Roman" panose="02020603050405020304" pitchFamily="18" charset="0"/>
                        </a:rPr>
                        <a:t> </a:t>
                      </a:r>
                      <a:r>
                        <a:rPr lang="tr-TR" sz="1400" spc="-10" dirty="0">
                          <a:solidFill>
                            <a:schemeClr val="tx1"/>
                          </a:solidFill>
                          <a:effectLst/>
                          <a:latin typeface="Times New Roman" panose="02020603050405020304" pitchFamily="18" charset="0"/>
                          <a:cs typeface="Times New Roman" panose="02020603050405020304" pitchFamily="18" charset="0"/>
                        </a:rPr>
                        <a:t>Sayısı</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algn="ctr"/>
                      <a:r>
                        <a:rPr lang="tr-TR" sz="1400" spc="-25" dirty="0">
                          <a:solidFill>
                            <a:schemeClr val="tx1"/>
                          </a:solidFill>
                          <a:effectLst/>
                          <a:latin typeface="Times New Roman" panose="02020603050405020304" pitchFamily="18" charset="0"/>
                          <a:cs typeface="Times New Roman" panose="02020603050405020304" pitchFamily="18" charset="0"/>
                        </a:rPr>
                        <a:t>Öğretmenlere</a:t>
                      </a:r>
                      <a:r>
                        <a:rPr lang="tr-TR" sz="1400" spc="40" dirty="0">
                          <a:solidFill>
                            <a:schemeClr val="tx1"/>
                          </a:solidFill>
                          <a:effectLst/>
                          <a:latin typeface="Times New Roman" panose="02020603050405020304" pitchFamily="18" charset="0"/>
                          <a:cs typeface="Times New Roman" panose="02020603050405020304" pitchFamily="18" charset="0"/>
                        </a:rPr>
                        <a:t> </a:t>
                      </a:r>
                      <a:r>
                        <a:rPr lang="tr-TR" sz="1400" spc="-10" dirty="0">
                          <a:solidFill>
                            <a:schemeClr val="tx1"/>
                          </a:solidFill>
                          <a:effectLst/>
                          <a:latin typeface="Times New Roman" panose="02020603050405020304" pitchFamily="18" charset="0"/>
                          <a:cs typeface="Times New Roman" panose="02020603050405020304" pitchFamily="18" charset="0"/>
                        </a:rPr>
                        <a:t>Yönelik</a:t>
                      </a:r>
                      <a:endParaRPr lang="tr-TR" sz="14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algn="ctr"/>
                      <a:r>
                        <a:rPr lang="tr-TR" sz="1400" spc="-25">
                          <a:solidFill>
                            <a:schemeClr val="tx1"/>
                          </a:solidFill>
                          <a:effectLst/>
                          <a:latin typeface="Times New Roman" panose="02020603050405020304" pitchFamily="18" charset="0"/>
                          <a:cs typeface="Times New Roman" panose="02020603050405020304" pitchFamily="18" charset="0"/>
                        </a:rPr>
                        <a:t>Öğrencilere</a:t>
                      </a:r>
                      <a:r>
                        <a:rPr lang="tr-TR" sz="1400" spc="30">
                          <a:solidFill>
                            <a:schemeClr val="tx1"/>
                          </a:solidFill>
                          <a:effectLst/>
                          <a:latin typeface="Times New Roman" panose="02020603050405020304" pitchFamily="18" charset="0"/>
                          <a:cs typeface="Times New Roman" panose="02020603050405020304" pitchFamily="18" charset="0"/>
                        </a:rPr>
                        <a:t> </a:t>
                      </a:r>
                      <a:r>
                        <a:rPr lang="tr-TR" sz="1400" spc="-10">
                          <a:solidFill>
                            <a:schemeClr val="tx1"/>
                          </a:solidFill>
                          <a:effectLst/>
                          <a:latin typeface="Times New Roman" panose="02020603050405020304" pitchFamily="18" charset="0"/>
                          <a:cs typeface="Times New Roman" panose="02020603050405020304" pitchFamily="18" charset="0"/>
                        </a:rPr>
                        <a:t>Yönelik</a:t>
                      </a:r>
                      <a:endParaRPr lang="tr-TR" sz="14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71120" algn="ctr"/>
                      <a:r>
                        <a:rPr lang="tr-TR" sz="1400" b="0" spc="-10" dirty="0">
                          <a:solidFill>
                            <a:schemeClr val="tx1"/>
                          </a:solidFill>
                          <a:effectLst/>
                          <a:latin typeface="Times New Roman" panose="02020603050405020304" pitchFamily="18" charset="0"/>
                          <a:cs typeface="Times New Roman" panose="02020603050405020304" pitchFamily="18" charset="0"/>
                        </a:rPr>
                        <a:t>Velilere</a:t>
                      </a:r>
                      <a:r>
                        <a:rPr lang="tr-TR" sz="1400" b="0" spc="-50" dirty="0">
                          <a:solidFill>
                            <a:schemeClr val="tx1"/>
                          </a:solidFill>
                          <a:effectLst/>
                          <a:latin typeface="Times New Roman" panose="02020603050405020304" pitchFamily="18" charset="0"/>
                          <a:cs typeface="Times New Roman" panose="02020603050405020304" pitchFamily="18" charset="0"/>
                        </a:rPr>
                        <a:t> </a:t>
                      </a:r>
                      <a:r>
                        <a:rPr lang="tr-TR" sz="1400" b="0" spc="-10" dirty="0">
                          <a:solidFill>
                            <a:schemeClr val="tx1"/>
                          </a:solidFill>
                          <a:effectLst/>
                          <a:latin typeface="Times New Roman" panose="02020603050405020304" pitchFamily="18" charset="0"/>
                          <a:cs typeface="Times New Roman" panose="02020603050405020304" pitchFamily="18" charset="0"/>
                        </a:rPr>
                        <a:t>Yönelik</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53014836"/>
                  </a:ext>
                </a:extLst>
              </a:tr>
              <a:tr h="468000">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2021-2022</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689</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31</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119</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1</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11</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1</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604348"/>
                  </a:ext>
                </a:extLst>
              </a:tr>
              <a:tr h="468000">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2022-2023</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709</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33</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128</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13</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74593414"/>
                  </a:ext>
                </a:extLst>
              </a:tr>
              <a:tr h="468000">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2023-2024</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a:solidFill>
                            <a:schemeClr val="tx1"/>
                          </a:solidFill>
                          <a:effectLst/>
                          <a:latin typeface="Times New Roman" panose="02020603050405020304" pitchFamily="18" charset="0"/>
                          <a:cs typeface="Times New Roman" panose="02020603050405020304" pitchFamily="18" charset="0"/>
                        </a:rPr>
                        <a:t>861</a:t>
                      </a:r>
                      <a:endParaRPr lang="tr-TR" sz="1400" b="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36</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143</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19</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tr-TR" sz="1400" b="0" dirty="0">
                          <a:solidFill>
                            <a:schemeClr val="tx1"/>
                          </a:solidFill>
                          <a:effectLst/>
                          <a:latin typeface="Times New Roman" panose="02020603050405020304" pitchFamily="18" charset="0"/>
                          <a:cs typeface="Times New Roman" panose="02020603050405020304" pitchFamily="18" charset="0"/>
                        </a:rPr>
                        <a:t>3</a:t>
                      </a:r>
                      <a:endParaRPr lang="tr-TR" sz="14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640104"/>
                  </a:ext>
                </a:extLst>
              </a:tr>
            </a:tbl>
          </a:graphicData>
        </a:graphic>
      </p:graphicFrame>
    </p:spTree>
    <p:extLst>
      <p:ext uri="{BB962C8B-B14F-4D97-AF65-F5344CB8AC3E}">
        <p14:creationId xmlns:p14="http://schemas.microsoft.com/office/powerpoint/2010/main" val="326136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CEABF7F7-7B0A-7312-42B2-C9886A3811CC}"/>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REHBERLİK HİZMETLERİ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7" name="Metin kutusu 6">
            <a:extLst>
              <a:ext uri="{FF2B5EF4-FFF2-40B4-BE49-F238E27FC236}">
                <a16:creationId xmlns:a16="http://schemas.microsoft.com/office/drawing/2014/main" id="{60C8105E-945C-B873-14E6-916557A5682E}"/>
              </a:ext>
            </a:extLst>
          </p:cNvPr>
          <p:cNvSpPr txBox="1"/>
          <p:nvPr/>
        </p:nvSpPr>
        <p:spPr>
          <a:xfrm>
            <a:off x="172721" y="2038352"/>
            <a:ext cx="5435599" cy="4929555"/>
          </a:xfrm>
          <a:prstGeom prst="rect">
            <a:avLst/>
          </a:prstGeom>
          <a:noFill/>
        </p:spPr>
        <p:txBody>
          <a:bodyPr wrap="square">
            <a:spAutoFit/>
          </a:bodyPr>
          <a:lstStyle/>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 5. Sınıflarımıza Yönelik Tanıtma ve Tanışma Amaçlı Sınıf Rehberliği Etkinlik Uygulaması</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8. Sınıflarımıza Yönelik Sosyal Uyum Konulu </a:t>
            </a:r>
            <a:r>
              <a:rPr lang="tr-TR" sz="1300" kern="100" dirty="0" err="1">
                <a:effectLst/>
                <a:latin typeface="Times New Roman" panose="02020603050405020304" pitchFamily="18" charset="0"/>
                <a:ea typeface="Calibri" panose="020F0502020204030204" pitchFamily="34" charset="0"/>
                <a:cs typeface="Times New Roman" panose="02020603050405020304" pitchFamily="18" charset="0"/>
              </a:rPr>
              <a:t>EtkinliK</a:t>
            </a:r>
            <a:endParaRPr lang="tr-TR" sz="1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Olumlu Cümleler Panomuz</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Sınır Koyma Etkinliğimiz</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Sınır Koyma Etkinliğimize Ait Pano Çalışmamız</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Okulumuzda Mesleki Rehberlik Çalışmaları</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Okulumuzda Psikolojik Sağlamlık semineri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8. Sınıf Öğrencilerimize Yönelik Kariyer Günleri </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Velilerimize Yönelik LGS Sürecine Hazırlık semineri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8. Sınıf öğrencilerimize Kariyer Günleri’nin ikinci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Velilerimize Yönelik Sınır Koyma Konusunda Semineri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 Okulumuzda Farklı Düşünme Becerilerini Geliştirmeye Yönelik Etkinlik</a:t>
            </a:r>
          </a:p>
          <a:p>
            <a:pPr marL="285750" indent="-285750">
              <a:spcAft>
                <a:spcPts val="800"/>
              </a:spcAft>
              <a:buFont typeface="Wingdings" panose="05000000000000000000" pitchFamily="2" charset="2"/>
              <a:buChar char="è"/>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Okulumuzda Psikolojik Sağlamlık Konulu Sınıf Rehberliği ve Etkinlik Çalışması</a:t>
            </a:r>
          </a:p>
          <a:p>
            <a:pPr marL="285750" indent="-285750">
              <a:spcAft>
                <a:spcPts val="800"/>
              </a:spcAft>
              <a:buFont typeface="Wingdings" panose="05000000000000000000" pitchFamily="2" charset="2"/>
              <a:buChar char="è"/>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Anasınıfı Öğrencilerimize Yönelik Mahremiyet ve Sınır Koyma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Metin kutusu 8">
            <a:extLst>
              <a:ext uri="{FF2B5EF4-FFF2-40B4-BE49-F238E27FC236}">
                <a16:creationId xmlns:a16="http://schemas.microsoft.com/office/drawing/2014/main" id="{F4674FBD-C55F-8217-D574-E8EF69A65CD5}"/>
              </a:ext>
            </a:extLst>
          </p:cNvPr>
          <p:cNvSpPr txBox="1"/>
          <p:nvPr/>
        </p:nvSpPr>
        <p:spPr>
          <a:xfrm>
            <a:off x="5608320" y="2037312"/>
            <a:ext cx="4910772" cy="4426853"/>
          </a:xfrm>
          <a:prstGeom prst="rect">
            <a:avLst/>
          </a:prstGeom>
          <a:noFill/>
        </p:spPr>
        <p:txBody>
          <a:bodyPr wrap="square">
            <a:spAutoFit/>
          </a:bodyPr>
          <a:lstStyle/>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Obezite ve Sağlıklı Yaşam Panomuz</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6. Sınıf Öğrencilerimizle Bireysel Farklılıklara Saygı Konusu</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rPr>
              <a:t>7. Sınıf </a:t>
            </a:r>
            <a:r>
              <a:rPr lang="tr-TR" sz="1300" kern="100" dirty="0">
                <a:latin typeface="Times New Roman" panose="02020603050405020304" pitchFamily="18" charset="0"/>
                <a:cs typeface="Times New Roman" panose="02020603050405020304" pitchFamily="18" charset="0"/>
              </a:rPr>
              <a:t>Öğrencilerimizle Bireysel Farklılıklara Saygı Konusu</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 Anasınıfı Öğrencilerimize Bireysel Farklılıklara Saygı Konusu</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8. Sınıf Öğrencilerimize Yönelik Kariyer Günleri’nin Üçüncü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 Sorularla Buz Kırma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5. Sınıf Öğrencilerimizle Grup Rehberliği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5. ve 8. Sınıf Öğrencilerimize Bireysel Farklılıklara Saygı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6 ve 7. Sınıflarımızla Zaman Yönetimi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7. Sınıf Öğrencilerimize Yönelik Sihirli Kule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 Dikkat Geliştirme Konulu Panomuz</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 5. Sınıf Öğrencilerimizle Çılgın Kafalar Etkinliği</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5. ve 8. Sınıf Öğrencilerimize Zaman Yönetimi Etkinlik Çalışması</a:t>
            </a:r>
          </a:p>
          <a:p>
            <a:pPr>
              <a:spcAft>
                <a:spcPts val="800"/>
              </a:spcAft>
            </a:pPr>
            <a:r>
              <a:rPr lang="tr-TR" sz="13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tr-TR" sz="1300" kern="100" dirty="0">
                <a:latin typeface="Times New Roman" panose="02020603050405020304" pitchFamily="18" charset="0"/>
                <a:cs typeface="Times New Roman" panose="02020603050405020304" pitchFamily="18" charset="0"/>
              </a:rPr>
              <a:t> Anasınıfı Öğrencilerimizle Bireysel Farklılıklara Saygı Etkinliği</a:t>
            </a:r>
          </a:p>
        </p:txBody>
      </p:sp>
      <p:sp>
        <p:nvSpPr>
          <p:cNvPr id="11" name="Metin kutusu 10">
            <a:extLst>
              <a:ext uri="{FF2B5EF4-FFF2-40B4-BE49-F238E27FC236}">
                <a16:creationId xmlns:a16="http://schemas.microsoft.com/office/drawing/2014/main" id="{41D63060-81D9-7972-47B2-08464DDDFEFD}"/>
              </a:ext>
            </a:extLst>
          </p:cNvPr>
          <p:cNvSpPr txBox="1"/>
          <p:nvPr/>
        </p:nvSpPr>
        <p:spPr>
          <a:xfrm>
            <a:off x="2545080" y="1665240"/>
            <a:ext cx="5923280" cy="369332"/>
          </a:xfrm>
          <a:prstGeom prst="rect">
            <a:avLst/>
          </a:prstGeom>
          <a:noFill/>
        </p:spPr>
        <p:txBody>
          <a:bodyPr wrap="square">
            <a:spAutoFit/>
          </a:bodyPr>
          <a:lstStyle/>
          <a:p>
            <a:pPr>
              <a:spcAft>
                <a:spcPts val="800"/>
              </a:spcAft>
            </a:pPr>
            <a:r>
              <a:rPr lang="tr-TR"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2023-2024 ÖĞRETİM YILI REHBERLİK ÇALIŞMALARIMIZ</a:t>
            </a:r>
          </a:p>
        </p:txBody>
      </p:sp>
    </p:spTree>
    <p:extLst>
      <p:ext uri="{BB962C8B-B14F-4D97-AF65-F5344CB8AC3E}">
        <p14:creationId xmlns:p14="http://schemas.microsoft.com/office/powerpoint/2010/main" val="111685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BCBB730-051A-9B4D-F8BB-701782821077}"/>
              </a:ext>
            </a:extLst>
          </p:cNvPr>
          <p:cNvSpPr txBox="1"/>
          <p:nvPr/>
        </p:nvSpPr>
        <p:spPr>
          <a:xfrm>
            <a:off x="1" y="93444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REHBERLİK HİZMETLERİ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15362" name="Picture 2">
            <a:extLst>
              <a:ext uri="{FF2B5EF4-FFF2-40B4-BE49-F238E27FC236}">
                <a16:creationId xmlns:a16="http://schemas.microsoft.com/office/drawing/2014/main" id="{033A0A3E-5311-2E8A-93C0-98CB2B8A1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4" y="1519221"/>
            <a:ext cx="4513580" cy="3385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89912B65-F329-099A-2B78-2D7B33F73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354" y="1519221"/>
            <a:ext cx="4694745" cy="3521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6" name="Picture 6" descr="5. Sınıf Öğrencilerimizle Çılgın Kafalar Etkinliği Gerçekleştirildi">
            <a:extLst>
              <a:ext uri="{FF2B5EF4-FFF2-40B4-BE49-F238E27FC236}">
                <a16:creationId xmlns:a16="http://schemas.microsoft.com/office/drawing/2014/main" id="{E41F50D8-E95F-1996-39B6-F97FD7C420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73" t="9066" r="4879"/>
          <a:stretch/>
        </p:blipFill>
        <p:spPr bwMode="auto">
          <a:xfrm>
            <a:off x="2645307" y="3474720"/>
            <a:ext cx="4979879" cy="3059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304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60160524-C99E-9143-C0AA-93D3CA1A6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622" y="1818638"/>
            <a:ext cx="3566382" cy="471486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25194B7C-2562-88F5-BDF5-109138E84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240" y="1818640"/>
            <a:ext cx="3566382" cy="471487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ACC1BDF6-1D61-1F0E-4771-D81559C0A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07" y="1818641"/>
            <a:ext cx="3279533" cy="471487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F55ABBD3-FCE1-5D27-6387-E13CC029CE93}"/>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KARİYER GÜNLERİ</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1513843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1990DB2-948F-C8D2-6414-FA0A56E6DDE7}"/>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latin typeface="Times New Roman" panose="02020603050405020304" pitchFamily="18" charset="0"/>
                <a:ea typeface="Georgia" panose="02040502050405020303" pitchFamily="18" charset="0"/>
                <a:cs typeface="Georgia" panose="02040502050405020303" pitchFamily="18" charset="0"/>
              </a:rPr>
              <a:t>SEMİNERLERİMİZ</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17410" name="Picture 2">
            <a:extLst>
              <a:ext uri="{FF2B5EF4-FFF2-40B4-BE49-F238E27FC236}">
                <a16:creationId xmlns:a16="http://schemas.microsoft.com/office/drawing/2014/main" id="{8780EA79-7213-E041-4D02-D50C4EC91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88" y="1798320"/>
            <a:ext cx="2911429" cy="4663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339D083A-1EE7-96F4-AB4A-4E89590DC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455" y="1798320"/>
            <a:ext cx="3012901" cy="4638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CD8F6C25-AC3C-FF59-69D7-BF66BF63F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693" y="1803368"/>
            <a:ext cx="3293852" cy="4658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4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C88A4284-536C-4662-18D4-3FAF38C3EEFA}"/>
              </a:ext>
            </a:extLst>
          </p:cNvPr>
          <p:cNvSpPr txBox="1"/>
          <p:nvPr/>
        </p:nvSpPr>
        <p:spPr>
          <a:xfrm>
            <a:off x="1" y="1025886"/>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latin typeface="Times New Roman" panose="02020603050405020304" pitchFamily="18" charset="0"/>
                <a:ea typeface="Georgia" panose="02040502050405020303" pitchFamily="18" charset="0"/>
                <a:cs typeface="Georgia" panose="02040502050405020303" pitchFamily="18" charset="0"/>
              </a:rPr>
              <a:t>OKUL GEZİLERİMİZ</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18434" name="Picture 2" descr="İda Madra Jeopark’a Okul Gezimiz Düzenlendi">
            <a:extLst>
              <a:ext uri="{FF2B5EF4-FFF2-40B4-BE49-F238E27FC236}">
                <a16:creationId xmlns:a16="http://schemas.microsoft.com/office/drawing/2014/main" id="{B0E1322D-6388-5639-64D5-C9260EB12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47" t="25646" r="12480"/>
          <a:stretch/>
        </p:blipFill>
        <p:spPr bwMode="auto">
          <a:xfrm>
            <a:off x="0" y="1610662"/>
            <a:ext cx="5638800" cy="29858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DDB69397-6262-E607-4920-A82F5DD636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73" t="41801" r="15635" b="6672"/>
          <a:stretch/>
        </p:blipFill>
        <p:spPr bwMode="auto">
          <a:xfrm>
            <a:off x="5506720" y="1610661"/>
            <a:ext cx="4947920" cy="3069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8" name="Picture 6" descr="Kitap Fuarı Gezisi">
            <a:extLst>
              <a:ext uri="{FF2B5EF4-FFF2-40B4-BE49-F238E27FC236}">
                <a16:creationId xmlns:a16="http://schemas.microsoft.com/office/drawing/2014/main" id="{CFE2B00F-61BB-DF71-AFAE-F08A1FA1BF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04" t="21078" r="16377" b="13868"/>
          <a:stretch/>
        </p:blipFill>
        <p:spPr bwMode="auto">
          <a:xfrm>
            <a:off x="-1" y="4455025"/>
            <a:ext cx="4500881" cy="2338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527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FAAB9C8-4E72-00BA-B116-0326CCE90B32}"/>
              </a:ext>
            </a:extLst>
          </p:cNvPr>
          <p:cNvSpPr txBox="1"/>
          <p:nvPr/>
        </p:nvSpPr>
        <p:spPr>
          <a:xfrm>
            <a:off x="1" y="1025886"/>
            <a:ext cx="10691812" cy="46166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400" b="1" dirty="0">
                <a:effectLst/>
                <a:latin typeface="Times New Roman" panose="02020603050405020304" pitchFamily="18" charset="0"/>
                <a:ea typeface="Georgia" panose="02040502050405020303" pitchFamily="18" charset="0"/>
                <a:cs typeface="Georgia" panose="02040502050405020303" pitchFamily="18" charset="0"/>
              </a:rPr>
              <a:t>ÖĞREN</a:t>
            </a:r>
            <a:r>
              <a:rPr lang="tr-TR" sz="2400" b="1" dirty="0">
                <a:latin typeface="Times New Roman" panose="02020603050405020304" pitchFamily="18" charset="0"/>
                <a:ea typeface="Georgia" panose="02040502050405020303" pitchFamily="18" charset="0"/>
                <a:cs typeface="Georgia" panose="02040502050405020303" pitchFamily="18" charset="0"/>
              </a:rPr>
              <a:t>CİLERİMİZ İL MİLLİ EĞİTİM MÜDÜRÜMÜZ İLE BULUŞTU</a:t>
            </a:r>
            <a:endParaRPr lang="tr-TR" sz="24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19458" name="Picture 2">
            <a:extLst>
              <a:ext uri="{FF2B5EF4-FFF2-40B4-BE49-F238E27FC236}">
                <a16:creationId xmlns:a16="http://schemas.microsoft.com/office/drawing/2014/main" id="{02570816-F336-95CC-0079-369CB9B0B5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35" t="29301" r="4802" b="12354"/>
          <a:stretch/>
        </p:blipFill>
        <p:spPr bwMode="auto">
          <a:xfrm>
            <a:off x="1032985" y="2250581"/>
            <a:ext cx="8354855" cy="4482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E0595384-B85A-EB6D-8EB1-3B0423EF073D}"/>
              </a:ext>
            </a:extLst>
          </p:cNvPr>
          <p:cNvSpPr txBox="1"/>
          <p:nvPr/>
        </p:nvSpPr>
        <p:spPr>
          <a:xfrm>
            <a:off x="408146" y="1604250"/>
            <a:ext cx="9875520" cy="646331"/>
          </a:xfrm>
          <a:prstGeom prst="rect">
            <a:avLst/>
          </a:prstGeom>
          <a:noFill/>
        </p:spPr>
        <p:txBody>
          <a:bodyPr wrap="square">
            <a:spAutoFit/>
          </a:bodyPr>
          <a:lstStyle/>
          <a:p>
            <a:r>
              <a:rPr lang="tr-TR" b="0" i="0" dirty="0">
                <a:solidFill>
                  <a:srgbClr val="212529"/>
                </a:solidFill>
                <a:effectLst/>
                <a:latin typeface="MyriadPro"/>
              </a:rPr>
              <a:t>         BİGEP (Başarıyı İzleme ve Geliştirme Projesi) Deneme Sınavlarında başarı göstererek netlerinde artış  gösteren 5 öğrencimiz İl Milli Eğitim Müdürümüzün misafiri oldu. </a:t>
            </a:r>
            <a:endParaRPr lang="tr-TR" dirty="0"/>
          </a:p>
        </p:txBody>
      </p:sp>
    </p:spTree>
    <p:extLst>
      <p:ext uri="{BB962C8B-B14F-4D97-AF65-F5344CB8AC3E}">
        <p14:creationId xmlns:p14="http://schemas.microsoft.com/office/powerpoint/2010/main" val="2875432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A02CC1F-CA4F-2CA2-1A42-BCC48D21059A}"/>
              </a:ext>
            </a:extLst>
          </p:cNvPr>
          <p:cNvSpPr txBox="1"/>
          <p:nvPr/>
        </p:nvSpPr>
        <p:spPr>
          <a:xfrm>
            <a:off x="1" y="1025886"/>
            <a:ext cx="10691812" cy="523220"/>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800" b="1" dirty="0">
                <a:effectLst/>
                <a:latin typeface="Times New Roman" panose="02020603050405020304" pitchFamily="18" charset="0"/>
                <a:ea typeface="Georgia" panose="02040502050405020303" pitchFamily="18" charset="0"/>
                <a:cs typeface="Georgia" panose="02040502050405020303" pitchFamily="18" charset="0"/>
              </a:rPr>
              <a:t>SORU ÇÖZÜM ODAMIZ</a:t>
            </a:r>
            <a:endParaRPr lang="tr-TR" sz="28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21506" name="Picture 2" descr="30-10-2022">
            <a:extLst>
              <a:ext uri="{FF2B5EF4-FFF2-40B4-BE49-F238E27FC236}">
                <a16:creationId xmlns:a16="http://schemas.microsoft.com/office/drawing/2014/main" id="{5AEEA41D-100D-4BD7-5B4A-BBBAB3E6C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56" y="1967446"/>
            <a:ext cx="4863950" cy="40780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08" name="Picture 4" descr="30-10-2022">
            <a:extLst>
              <a:ext uri="{FF2B5EF4-FFF2-40B4-BE49-F238E27FC236}">
                <a16:creationId xmlns:a16="http://schemas.microsoft.com/office/drawing/2014/main" id="{33AA02FE-9F60-1F12-0EA3-048BC25F6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324" y="1899920"/>
            <a:ext cx="4944489" cy="4145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45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B4038049-A7BB-9A1A-7172-7B8749C1365E}"/>
              </a:ext>
            </a:extLst>
          </p:cNvPr>
          <p:cNvSpPr txBox="1"/>
          <p:nvPr/>
        </p:nvSpPr>
        <p:spPr>
          <a:xfrm>
            <a:off x="1" y="1025886"/>
            <a:ext cx="10691812" cy="523220"/>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800" b="1" dirty="0">
                <a:latin typeface="Times New Roman" panose="02020603050405020304" pitchFamily="18" charset="0"/>
                <a:ea typeface="Georgia" panose="02040502050405020303" pitchFamily="18" charset="0"/>
                <a:cs typeface="Georgia" panose="02040502050405020303" pitchFamily="18" charset="0"/>
              </a:rPr>
              <a:t>PROJE ODAMIZ</a:t>
            </a:r>
            <a:endParaRPr lang="tr-TR" sz="280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6" name="Metin kutusu 5">
            <a:extLst>
              <a:ext uri="{FF2B5EF4-FFF2-40B4-BE49-F238E27FC236}">
                <a16:creationId xmlns:a16="http://schemas.microsoft.com/office/drawing/2014/main" id="{1AE3741E-8B32-15A2-76A6-60D78C3D934E}"/>
              </a:ext>
            </a:extLst>
          </p:cNvPr>
          <p:cNvSpPr txBox="1"/>
          <p:nvPr/>
        </p:nvSpPr>
        <p:spPr>
          <a:xfrm>
            <a:off x="3539170" y="1640546"/>
            <a:ext cx="6825775" cy="1200329"/>
          </a:xfrm>
          <a:prstGeom prst="rect">
            <a:avLst/>
          </a:prstGeom>
          <a:noFill/>
        </p:spPr>
        <p:txBody>
          <a:bodyPr wrap="square">
            <a:spAutoFit/>
          </a:bodyPr>
          <a:lstStyle/>
          <a:p>
            <a:pPr algn="just"/>
            <a:r>
              <a:rPr lang="tr-TR" dirty="0">
                <a:solidFill>
                  <a:srgbClr val="212529"/>
                </a:solidFill>
                <a:latin typeface="MyriadPro"/>
              </a:rPr>
              <a:t>             O</a:t>
            </a:r>
            <a:r>
              <a:rPr lang="tr-TR" b="0" i="0" dirty="0">
                <a:solidFill>
                  <a:srgbClr val="212529"/>
                </a:solidFill>
                <a:effectLst/>
                <a:latin typeface="MyriadPro"/>
              </a:rPr>
              <a:t>kulumuzda motivasyon ve sinerji oluşturmak amacıyla proje odamız hazırlanmıştır. Proje odamızda, proje ekibi öğretmenlerimiz tarafından yerel, bölgesel, ulusal ve uluslararası proje yazma çalışmaları okulumuzda daha verimli bir şekilde gerçekleştirilecektir. </a:t>
            </a:r>
            <a:endParaRPr lang="tr-TR" dirty="0"/>
          </a:p>
        </p:txBody>
      </p:sp>
      <p:pic>
        <p:nvPicPr>
          <p:cNvPr id="9" name="Resim 8">
            <a:extLst>
              <a:ext uri="{FF2B5EF4-FFF2-40B4-BE49-F238E27FC236}">
                <a16:creationId xmlns:a16="http://schemas.microsoft.com/office/drawing/2014/main" id="{570F7324-A6F9-7714-6F34-222C03592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59" y="1452670"/>
            <a:ext cx="3453041" cy="5191970"/>
          </a:xfrm>
          <a:prstGeom prst="rect">
            <a:avLst/>
          </a:prstGeom>
          <a:ln>
            <a:noFill/>
          </a:ln>
          <a:effectLst>
            <a:softEdge rad="112500"/>
          </a:effectLst>
        </p:spPr>
      </p:pic>
      <p:pic>
        <p:nvPicPr>
          <p:cNvPr id="25604" name="Picture 4">
            <a:extLst>
              <a:ext uri="{FF2B5EF4-FFF2-40B4-BE49-F238E27FC236}">
                <a16:creationId xmlns:a16="http://schemas.microsoft.com/office/drawing/2014/main" id="{69311990-80EE-2EA5-A01F-18C6AFB1E2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05" r="5087" b="5780"/>
          <a:stretch/>
        </p:blipFill>
        <p:spPr bwMode="auto">
          <a:xfrm>
            <a:off x="3539170" y="2872343"/>
            <a:ext cx="6825775" cy="369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63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F5D7185-21DB-AC3F-6F3A-BD70324A1F3D}"/>
              </a:ext>
            </a:extLst>
          </p:cNvPr>
          <p:cNvSpPr txBox="1"/>
          <p:nvPr/>
        </p:nvSpPr>
        <p:spPr>
          <a:xfrm>
            <a:off x="1" y="1025886"/>
            <a:ext cx="10691812" cy="523220"/>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800" b="1" dirty="0">
                <a:latin typeface="Times New Roman" panose="02020603050405020304" pitchFamily="18" charset="0"/>
                <a:ea typeface="Georgia" panose="02040502050405020303" pitchFamily="18" charset="0"/>
                <a:cs typeface="Georgia" panose="02040502050405020303" pitchFamily="18" charset="0"/>
              </a:rPr>
              <a:t>DÜRÜSTLÜK MANAVI ETKİNLİĞİMİZ</a:t>
            </a:r>
            <a:endParaRPr lang="tr-TR" sz="28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20484" name="Picture 4">
            <a:extLst>
              <a:ext uri="{FF2B5EF4-FFF2-40B4-BE49-F238E27FC236}">
                <a16:creationId xmlns:a16="http://schemas.microsoft.com/office/drawing/2014/main" id="{C24AFE2F-4077-B436-2E94-6001DA823F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45" t="2129" r="22933" b="4130"/>
          <a:stretch/>
        </p:blipFill>
        <p:spPr bwMode="auto">
          <a:xfrm>
            <a:off x="243839" y="1666240"/>
            <a:ext cx="5800263" cy="5029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9635AE7C-40FA-E949-B9CA-425998D28D13}"/>
              </a:ext>
            </a:extLst>
          </p:cNvPr>
          <p:cNvSpPr txBox="1"/>
          <p:nvPr/>
        </p:nvSpPr>
        <p:spPr>
          <a:xfrm>
            <a:off x="6258560" y="1889820"/>
            <a:ext cx="3972560" cy="4247317"/>
          </a:xfrm>
          <a:prstGeom prst="rect">
            <a:avLst/>
          </a:prstGeom>
          <a:noFill/>
        </p:spPr>
        <p:txBody>
          <a:bodyPr wrap="square">
            <a:spAutoFit/>
          </a:bodyPr>
          <a:lstStyle/>
          <a:p>
            <a:r>
              <a:rPr lang="tr-TR" b="0" i="0" dirty="0">
                <a:solidFill>
                  <a:srgbClr val="212529"/>
                </a:solidFill>
                <a:effectLst/>
                <a:latin typeface="MyriadPro"/>
              </a:rPr>
              <a:t>Okulumuz </a:t>
            </a:r>
            <a:r>
              <a:rPr lang="tr-TR" b="0" i="0" dirty="0" err="1">
                <a:solidFill>
                  <a:srgbClr val="212529"/>
                </a:solidFill>
                <a:effectLst/>
                <a:latin typeface="MyriadPro"/>
              </a:rPr>
              <a:t>Degerler</a:t>
            </a:r>
            <a:r>
              <a:rPr lang="tr-TR" b="0" i="0" dirty="0">
                <a:solidFill>
                  <a:srgbClr val="212529"/>
                </a:solidFill>
                <a:effectLst/>
                <a:latin typeface="MyriadPro"/>
              </a:rPr>
              <a:t> Eğitimi (</a:t>
            </a:r>
            <a:r>
              <a:rPr lang="tr-TR" b="0" i="0" dirty="0" err="1">
                <a:solidFill>
                  <a:srgbClr val="212529"/>
                </a:solidFill>
                <a:effectLst/>
                <a:latin typeface="MyriadPro"/>
              </a:rPr>
              <a:t>Çedes</a:t>
            </a:r>
            <a:r>
              <a:rPr lang="tr-TR" b="0" i="0" dirty="0">
                <a:solidFill>
                  <a:srgbClr val="212529"/>
                </a:solidFill>
                <a:effectLst/>
                <a:latin typeface="MyriadPro"/>
              </a:rPr>
              <a:t>) kapsamında "Dürüstlük </a:t>
            </a:r>
            <a:r>
              <a:rPr lang="tr-TR" b="0" i="0" dirty="0" err="1">
                <a:solidFill>
                  <a:srgbClr val="212529"/>
                </a:solidFill>
                <a:effectLst/>
                <a:latin typeface="MyriadPro"/>
              </a:rPr>
              <a:t>Manavı"adlı</a:t>
            </a:r>
            <a:r>
              <a:rPr lang="tr-TR" b="0" i="0" dirty="0">
                <a:solidFill>
                  <a:srgbClr val="212529"/>
                </a:solidFill>
                <a:effectLst/>
                <a:latin typeface="MyriadPro"/>
              </a:rPr>
              <a:t> etkinlik düzenlendi. Öğrenciler çeşitli meyvelerin konulduğu ve başında kimse bulunmayan manavdan alışveriş yapıp aldıkları meyvelerin parasını tezgahtaki kutuya bıraktılar. Başında kimse olmayan Dürüstlük Manavında öğrenciler, hem sağlıklı beslendiler hem de "Emrolduğu gibi dosdoğru ol" ayetindeki emre uyarak aldıkları meyvelerin ücretlerini kendileri bıraktılar. Böylece hayatın içinde yaşarken doğruluğu dürüstlüğü uygulamalı olarak yaşamış ve öğrenmiş oldular.</a:t>
            </a:r>
            <a:endParaRPr lang="tr-TR" dirty="0"/>
          </a:p>
        </p:txBody>
      </p:sp>
    </p:spTree>
    <p:extLst>
      <p:ext uri="{BB962C8B-B14F-4D97-AF65-F5344CB8AC3E}">
        <p14:creationId xmlns:p14="http://schemas.microsoft.com/office/powerpoint/2010/main" val="308628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syon, Vizyon ve Temel Değerler – İlahiyat Fakültesi">
            <a:extLst>
              <a:ext uri="{FF2B5EF4-FFF2-40B4-BE49-F238E27FC236}">
                <a16:creationId xmlns:a16="http://schemas.microsoft.com/office/drawing/2014/main" id="{4EFB17A6-17DE-798C-3D0B-AE3F6184A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341" y="1611257"/>
            <a:ext cx="5246429" cy="4197143"/>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0DE73B58-6044-23CE-0501-195DBD13703C}"/>
              </a:ext>
            </a:extLst>
          </p:cNvPr>
          <p:cNvSpPr txBox="1"/>
          <p:nvPr/>
        </p:nvSpPr>
        <p:spPr>
          <a:xfrm>
            <a:off x="9832" y="1966262"/>
            <a:ext cx="2763520" cy="2616101"/>
          </a:xfrm>
          <a:prstGeom prst="rect">
            <a:avLst/>
          </a:prstGeom>
          <a:noFill/>
        </p:spPr>
        <p:txBody>
          <a:bodyPr wrap="square" rtlCol="0">
            <a:spAutoFit/>
          </a:bodyPr>
          <a:lstStyle/>
          <a:p>
            <a:pPr algn="r"/>
            <a:r>
              <a:rPr lang="tr-TR" sz="2000" b="1" u="sng" spc="-10" dirty="0">
                <a:solidFill>
                  <a:schemeClr val="bg2">
                    <a:lumMod val="25000"/>
                  </a:schemeClr>
                </a:solidFill>
                <a:latin typeface="Times New Roman" panose="02020603050405020304" pitchFamily="18" charset="0"/>
                <a:ea typeface="Georgia" panose="02040502050405020303" pitchFamily="18" charset="0"/>
                <a:cs typeface="Georgia" panose="02040502050405020303" pitchFamily="18" charset="0"/>
              </a:rPr>
              <a:t>Misyonumuz:</a:t>
            </a:r>
            <a:r>
              <a:rPr lang="tr-TR" sz="2000" spc="-10" dirty="0">
                <a:solidFill>
                  <a:schemeClr val="bg2">
                    <a:lumMod val="25000"/>
                  </a:schemeClr>
                </a:solidFill>
                <a:latin typeface="Times New Roman" panose="02020603050405020304" pitchFamily="18" charset="0"/>
                <a:ea typeface="Georgia" panose="02040502050405020303" pitchFamily="18" charset="0"/>
                <a:cs typeface="Georgia" panose="02040502050405020303" pitchFamily="18" charset="0"/>
              </a:rPr>
              <a:t> </a:t>
            </a:r>
          </a:p>
          <a:p>
            <a:pPr algn="r"/>
            <a:r>
              <a:rPr lang="tr-TR" sz="1600" spc="-10" dirty="0">
                <a:effectLst/>
                <a:latin typeface="Times New Roman" panose="02020603050405020304" pitchFamily="18" charset="0"/>
                <a:ea typeface="Georgia" panose="02040502050405020303" pitchFamily="18" charset="0"/>
                <a:cs typeface="Georgia" panose="02040502050405020303" pitchFamily="18" charset="0"/>
              </a:rPr>
              <a:t>Ulusal ve evrensel değerlerin farkında olup, değişime ve gelişime açık, Atatürk ilkelerine bağlı, demokratik toplum düzenini benimseyen, kendine güvenen, çevresine saygılı, yaratıcı ve farklı düşünebilen, sorumluluk sahibi bireyler yetiştirmek.</a:t>
            </a:r>
            <a:endParaRPr lang="tr-TR" sz="1600" dirty="0"/>
          </a:p>
        </p:txBody>
      </p:sp>
      <p:sp>
        <p:nvSpPr>
          <p:cNvPr id="10" name="Metin kutusu 9">
            <a:extLst>
              <a:ext uri="{FF2B5EF4-FFF2-40B4-BE49-F238E27FC236}">
                <a16:creationId xmlns:a16="http://schemas.microsoft.com/office/drawing/2014/main" id="{6E49D40B-3621-AA04-DC1D-CBF9D0EC7A62}"/>
              </a:ext>
            </a:extLst>
          </p:cNvPr>
          <p:cNvSpPr txBox="1"/>
          <p:nvPr/>
        </p:nvSpPr>
        <p:spPr>
          <a:xfrm>
            <a:off x="7540689" y="2172433"/>
            <a:ext cx="2952168" cy="1631216"/>
          </a:xfrm>
          <a:prstGeom prst="rect">
            <a:avLst/>
          </a:prstGeom>
          <a:noFill/>
        </p:spPr>
        <p:txBody>
          <a:bodyPr wrap="square" rtlCol="0">
            <a:spAutoFit/>
          </a:bodyPr>
          <a:lstStyle/>
          <a:p>
            <a:r>
              <a:rPr lang="tr-TR" sz="2000" b="1" u="sng" dirty="0">
                <a:solidFill>
                  <a:schemeClr val="accent2">
                    <a:lumMod val="75000"/>
                  </a:schemeClr>
                </a:solidFill>
                <a:effectLst/>
                <a:latin typeface="Times New Roman" panose="02020603050405020304" pitchFamily="18" charset="0"/>
                <a:ea typeface="Georgia" panose="02040502050405020303" pitchFamily="18" charset="0"/>
                <a:cs typeface="Georgia" panose="02040502050405020303" pitchFamily="18" charset="0"/>
              </a:rPr>
              <a:t>Vizyonumuz: </a:t>
            </a:r>
          </a:p>
          <a:p>
            <a:r>
              <a:rPr lang="tr-TR" sz="1600" dirty="0">
                <a:effectLst/>
                <a:latin typeface="Times New Roman" panose="02020603050405020304" pitchFamily="18" charset="0"/>
                <a:ea typeface="Georgia" panose="02040502050405020303" pitchFamily="18" charset="0"/>
                <a:cs typeface="Georgia" panose="02040502050405020303" pitchFamily="18" charset="0"/>
              </a:rPr>
              <a:t>Okulumuzu; öğrencileri, öğretmenleri ve velileri ile çevrede örnek gösterebilecek, gurur duyacak, başarılı bir kurum haline getirmek. </a:t>
            </a:r>
            <a:endParaRPr lang="tr-TR" dirty="0"/>
          </a:p>
        </p:txBody>
      </p:sp>
      <p:sp>
        <p:nvSpPr>
          <p:cNvPr id="11" name="Metin kutusu 10">
            <a:extLst>
              <a:ext uri="{FF2B5EF4-FFF2-40B4-BE49-F238E27FC236}">
                <a16:creationId xmlns:a16="http://schemas.microsoft.com/office/drawing/2014/main" id="{5CC09DEB-93E1-5517-56CF-D6F6A37701E7}"/>
              </a:ext>
            </a:extLst>
          </p:cNvPr>
          <p:cNvSpPr txBox="1"/>
          <p:nvPr/>
        </p:nvSpPr>
        <p:spPr>
          <a:xfrm>
            <a:off x="7030720" y="4836160"/>
            <a:ext cx="184731" cy="369332"/>
          </a:xfrm>
          <a:prstGeom prst="rect">
            <a:avLst/>
          </a:prstGeom>
          <a:noFill/>
        </p:spPr>
        <p:txBody>
          <a:bodyPr wrap="none" rtlCol="0">
            <a:spAutoFit/>
          </a:bodyPr>
          <a:lstStyle/>
          <a:p>
            <a:endParaRPr lang="tr-TR" dirty="0"/>
          </a:p>
        </p:txBody>
      </p:sp>
      <p:sp>
        <p:nvSpPr>
          <p:cNvPr id="12" name="Metin kutusu 11">
            <a:extLst>
              <a:ext uri="{FF2B5EF4-FFF2-40B4-BE49-F238E27FC236}">
                <a16:creationId xmlns:a16="http://schemas.microsoft.com/office/drawing/2014/main" id="{F33B63E7-FFEA-BA63-7371-23B9C7972D4E}"/>
              </a:ext>
            </a:extLst>
          </p:cNvPr>
          <p:cNvSpPr txBox="1"/>
          <p:nvPr/>
        </p:nvSpPr>
        <p:spPr>
          <a:xfrm>
            <a:off x="5413592" y="5442776"/>
            <a:ext cx="5246429" cy="1077218"/>
          </a:xfrm>
          <a:prstGeom prst="rect">
            <a:avLst/>
          </a:prstGeom>
          <a:noFill/>
        </p:spPr>
        <p:txBody>
          <a:bodyPr wrap="square" rtlCol="0">
            <a:spAutoFit/>
          </a:bodyPr>
          <a:lstStyle/>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5) Etkili okul içi ve dışı iletişim</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6) Hakkaniyet ve eşitlik</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7) Sorumluluk</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8) Din, ahlak ve değerlere bağlılık</a:t>
            </a:r>
            <a:endParaRPr lang="tr-TR" dirty="0"/>
          </a:p>
        </p:txBody>
      </p:sp>
      <p:sp>
        <p:nvSpPr>
          <p:cNvPr id="13" name="Metin kutusu 12">
            <a:extLst>
              <a:ext uri="{FF2B5EF4-FFF2-40B4-BE49-F238E27FC236}">
                <a16:creationId xmlns:a16="http://schemas.microsoft.com/office/drawing/2014/main" id="{2BB6566B-09CA-B82E-E9D8-6B9C5D661B7B}"/>
              </a:ext>
            </a:extLst>
          </p:cNvPr>
          <p:cNvSpPr txBox="1"/>
          <p:nvPr/>
        </p:nvSpPr>
        <p:spPr>
          <a:xfrm>
            <a:off x="1491397" y="5131608"/>
            <a:ext cx="5246429" cy="1384995"/>
          </a:xfrm>
          <a:prstGeom prst="rect">
            <a:avLst/>
          </a:prstGeom>
          <a:noFill/>
        </p:spPr>
        <p:txBody>
          <a:bodyPr wrap="square" rtlCol="0">
            <a:spAutoFit/>
          </a:bodyPr>
          <a:lstStyle/>
          <a:p>
            <a:pPr marL="608330" marR="645795" algn="just"/>
            <a:r>
              <a:rPr lang="tr-TR" sz="2000" b="1" u="sng" spc="0" dirty="0">
                <a:solidFill>
                  <a:srgbClr val="00B050"/>
                </a:solidFill>
                <a:latin typeface="Times New Roman" panose="02020603050405020304" pitchFamily="18" charset="0"/>
                <a:ea typeface="Times New Roman" panose="02020603050405020304" pitchFamily="18" charset="0"/>
              </a:rPr>
              <a:t>Temel</a:t>
            </a:r>
            <a:r>
              <a:rPr lang="tr-TR" sz="2000" b="1" u="sng" spc="25" dirty="0">
                <a:solidFill>
                  <a:srgbClr val="00B050"/>
                </a:solidFill>
                <a:latin typeface="Times New Roman" panose="02020603050405020304" pitchFamily="18" charset="0"/>
                <a:ea typeface="Times New Roman" panose="02020603050405020304" pitchFamily="18" charset="0"/>
              </a:rPr>
              <a:t> </a:t>
            </a:r>
            <a:r>
              <a:rPr lang="tr-TR" sz="2000" b="1" u="sng" spc="-10" dirty="0">
                <a:solidFill>
                  <a:srgbClr val="00B050"/>
                </a:solidFill>
                <a:latin typeface="Times New Roman" panose="02020603050405020304" pitchFamily="18" charset="0"/>
                <a:ea typeface="Times New Roman" panose="02020603050405020304" pitchFamily="18" charset="0"/>
              </a:rPr>
              <a:t>Değerler</a:t>
            </a:r>
            <a:r>
              <a:rPr lang="tr-TR" sz="2000" b="1" u="sng" dirty="0">
                <a:solidFill>
                  <a:srgbClr val="00B050"/>
                </a:solidFill>
                <a:latin typeface="Times New Roman" panose="02020603050405020304" pitchFamily="18" charset="0"/>
                <a:ea typeface="Times New Roman" panose="02020603050405020304" pitchFamily="18" charset="0"/>
              </a:rPr>
              <a:t>imiz:</a:t>
            </a:r>
            <a:endParaRPr lang="tr-TR" sz="2000" u="sng" dirty="0">
              <a:solidFill>
                <a:srgbClr val="00B050"/>
              </a:solidFill>
              <a:latin typeface="Times New Roman" panose="02020603050405020304"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1) Nitelikli eğitim</a:t>
            </a: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2) Bireysel öğrenme ve becerileri desteklemek</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3) Açıklık ve erişilebilirlik</a:t>
            </a:r>
            <a:endParaRPr lang="tr-TR" sz="1600" dirty="0">
              <a:latin typeface="Georgia" panose="02040502050405020303" pitchFamily="18" charset="0"/>
              <a:ea typeface="Georgia" panose="02040502050405020303" pitchFamily="18" charset="0"/>
              <a:cs typeface="Georgia" panose="02040502050405020303" pitchFamily="18" charset="0"/>
            </a:endParaRPr>
          </a:p>
          <a:p>
            <a:pPr marL="608330" marR="645795"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4) Hesap verilebilirlik</a:t>
            </a:r>
            <a:endParaRPr lang="tr-TR" dirty="0"/>
          </a:p>
        </p:txBody>
      </p:sp>
      <p:sp>
        <p:nvSpPr>
          <p:cNvPr id="14" name="Metin kutusu 13">
            <a:extLst>
              <a:ext uri="{FF2B5EF4-FFF2-40B4-BE49-F238E27FC236}">
                <a16:creationId xmlns:a16="http://schemas.microsoft.com/office/drawing/2014/main" id="{98A20E8C-966C-DFB4-294A-705C8EA2F007}"/>
              </a:ext>
            </a:extLst>
          </p:cNvPr>
          <p:cNvSpPr txBox="1"/>
          <p:nvPr/>
        </p:nvSpPr>
        <p:spPr>
          <a:xfrm>
            <a:off x="1" y="964926"/>
            <a:ext cx="10691812" cy="523220"/>
          </a:xfrm>
          <a:prstGeom prst="rect">
            <a:avLst/>
          </a:prstGeom>
          <a:solidFill>
            <a:schemeClr val="accent4">
              <a:lumMod val="20000"/>
              <a:lumOff val="80000"/>
            </a:schemeClr>
          </a:solidFill>
        </p:spPr>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MİSYONUMUZ, VİZYONUMUZ VE TEMEL DEĞERLERİMİZ</a:t>
            </a:r>
          </a:p>
        </p:txBody>
      </p:sp>
    </p:spTree>
    <p:extLst>
      <p:ext uri="{BB962C8B-B14F-4D97-AF65-F5344CB8AC3E}">
        <p14:creationId xmlns:p14="http://schemas.microsoft.com/office/powerpoint/2010/main" val="3826342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050A568-E690-069F-AB11-249948799174}"/>
              </a:ext>
            </a:extLst>
          </p:cNvPr>
          <p:cNvSpPr txBox="1"/>
          <p:nvPr/>
        </p:nvSpPr>
        <p:spPr>
          <a:xfrm>
            <a:off x="1" y="1025886"/>
            <a:ext cx="10691812" cy="523220"/>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800" b="1" dirty="0">
                <a:latin typeface="Times New Roman" panose="02020603050405020304" pitchFamily="18" charset="0"/>
                <a:ea typeface="Georgia" panose="02040502050405020303" pitchFamily="18" charset="0"/>
                <a:cs typeface="Georgia" panose="02040502050405020303" pitchFamily="18" charset="0"/>
              </a:rPr>
              <a:t>SIFIR ATIK YARIŞMAMIZ</a:t>
            </a:r>
            <a:endParaRPr lang="tr-TR" sz="28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22530" name="Picture 2">
            <a:extLst>
              <a:ext uri="{FF2B5EF4-FFF2-40B4-BE49-F238E27FC236}">
                <a16:creationId xmlns:a16="http://schemas.microsoft.com/office/drawing/2014/main" id="{D7258D25-F6C6-65C1-3D04-263253B2C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9106"/>
            <a:ext cx="4064000" cy="5065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2" name="Picture 4">
            <a:extLst>
              <a:ext uri="{FF2B5EF4-FFF2-40B4-BE49-F238E27FC236}">
                <a16:creationId xmlns:a16="http://schemas.microsoft.com/office/drawing/2014/main" id="{951D4015-C0EF-3CC6-E0B6-4263E7D67C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33" b="29032"/>
          <a:stretch/>
        </p:blipFill>
        <p:spPr bwMode="auto">
          <a:xfrm>
            <a:off x="3874615" y="1549106"/>
            <a:ext cx="6630825" cy="28651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6" name="Picture 8">
            <a:extLst>
              <a:ext uri="{FF2B5EF4-FFF2-40B4-BE49-F238E27FC236}">
                <a16:creationId xmlns:a16="http://schemas.microsoft.com/office/drawing/2014/main" id="{5687ECA8-8BCB-09AE-0079-8F6ADD903C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254" b="24310"/>
          <a:stretch/>
        </p:blipFill>
        <p:spPr bwMode="auto">
          <a:xfrm>
            <a:off x="3874614" y="4081633"/>
            <a:ext cx="6498746" cy="2477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05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48E1C28-B0C8-ACA7-2CE8-FFDC269C233B}"/>
              </a:ext>
            </a:extLst>
          </p:cNvPr>
          <p:cNvSpPr txBox="1"/>
          <p:nvPr/>
        </p:nvSpPr>
        <p:spPr>
          <a:xfrm>
            <a:off x="1" y="1025886"/>
            <a:ext cx="10691812" cy="830997"/>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400" b="1" dirty="0">
                <a:latin typeface="Times New Roman" panose="02020603050405020304" pitchFamily="18" charset="0"/>
              </a:rPr>
              <a:t>Matematik Okuryazarlığı Ve Düşünme Becerisinin Geliştirilmesi Projesi (MODGEP) - ROLLER </a:t>
            </a:r>
            <a:r>
              <a:rPr lang="tr-TR" sz="2400" b="1" dirty="0">
                <a:effectLst/>
                <a:latin typeface="Times New Roman" panose="02020603050405020304" pitchFamily="18" charset="0"/>
                <a:ea typeface="Georgia" panose="02040502050405020303" pitchFamily="18" charset="0"/>
                <a:cs typeface="Georgia" panose="02040502050405020303" pitchFamily="18" charset="0"/>
              </a:rPr>
              <a:t>DEĞİŞİYOR PROJEMİZ</a:t>
            </a:r>
            <a:endParaRPr lang="tr-TR" sz="24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23554" name="Picture 2">
            <a:extLst>
              <a:ext uri="{FF2B5EF4-FFF2-40B4-BE49-F238E27FC236}">
                <a16:creationId xmlns:a16="http://schemas.microsoft.com/office/drawing/2014/main" id="{45DE7953-48AD-2D1C-FE58-0D54E45FF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80" y="1897031"/>
            <a:ext cx="3286487" cy="465686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7A77BD0D-3E89-1344-5216-F0D1D669B240}"/>
              </a:ext>
            </a:extLst>
          </p:cNvPr>
          <p:cNvSpPr txBox="1"/>
          <p:nvPr/>
        </p:nvSpPr>
        <p:spPr>
          <a:xfrm>
            <a:off x="3962400" y="1992658"/>
            <a:ext cx="6075680" cy="1754326"/>
          </a:xfrm>
          <a:prstGeom prst="rect">
            <a:avLst/>
          </a:prstGeom>
          <a:noFill/>
        </p:spPr>
        <p:txBody>
          <a:bodyPr wrap="square">
            <a:spAutoFit/>
          </a:bodyPr>
          <a:lstStyle/>
          <a:p>
            <a:pPr algn="just"/>
            <a:r>
              <a:rPr lang="tr-TR" b="0" i="0" dirty="0">
                <a:solidFill>
                  <a:srgbClr val="212529"/>
                </a:solidFill>
                <a:effectLst/>
                <a:latin typeface="MyriadPro"/>
              </a:rPr>
              <a:t>           Öğrencilerimize bir ifadeyi matematiksel ifadeye dönüştürebilme, matematiksel dili kullanabilme, problem çözebilme, matematiksel düşünebilme, sosyal, güncel ve bilimsel olaylardaki matematiksel ilişkileri görebilme ve kullanabilme becerisi kazandırılması amaçlanan "ROLLER DEĞİŞİYOR" isimli </a:t>
            </a:r>
            <a:r>
              <a:rPr lang="tr-TR" dirty="0">
                <a:solidFill>
                  <a:srgbClr val="212529"/>
                </a:solidFill>
                <a:latin typeface="MyriadPro"/>
              </a:rPr>
              <a:t>projemiz gerçekleştirildi.</a:t>
            </a:r>
          </a:p>
        </p:txBody>
      </p:sp>
      <p:pic>
        <p:nvPicPr>
          <p:cNvPr id="23556" name="Picture 4">
            <a:extLst>
              <a:ext uri="{FF2B5EF4-FFF2-40B4-BE49-F238E27FC236}">
                <a16:creationId xmlns:a16="http://schemas.microsoft.com/office/drawing/2014/main" id="{B4799F77-32E0-E2A3-F087-39440B9C7C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7" t="20254" r="9440"/>
          <a:stretch/>
        </p:blipFill>
        <p:spPr bwMode="auto">
          <a:xfrm>
            <a:off x="4181793" y="3746984"/>
            <a:ext cx="5636894" cy="2952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16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6E1C628-B62C-8766-947B-87F9EB0A6022}"/>
              </a:ext>
            </a:extLst>
          </p:cNvPr>
          <p:cNvSpPr txBox="1"/>
          <p:nvPr/>
        </p:nvSpPr>
        <p:spPr>
          <a:xfrm>
            <a:off x="1" y="1025886"/>
            <a:ext cx="10691812" cy="523220"/>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2800" b="1" dirty="0">
                <a:latin typeface="Times New Roman" panose="02020603050405020304" pitchFamily="18" charset="0"/>
                <a:ea typeface="Georgia" panose="02040502050405020303" pitchFamily="18" charset="0"/>
                <a:cs typeface="Georgia" panose="02040502050405020303" pitchFamily="18" charset="0"/>
              </a:rPr>
              <a:t>ANNELİK MEKTEBİ BULUŞMALARI</a:t>
            </a:r>
            <a:endParaRPr lang="tr-TR" sz="2800" dirty="0">
              <a:effectLst/>
              <a:latin typeface="Georgia" panose="02040502050405020303" pitchFamily="18" charset="0"/>
              <a:ea typeface="Georgia" panose="02040502050405020303" pitchFamily="18" charset="0"/>
              <a:cs typeface="Georgia" panose="02040502050405020303" pitchFamily="18" charset="0"/>
            </a:endParaRPr>
          </a:p>
        </p:txBody>
      </p:sp>
      <p:pic>
        <p:nvPicPr>
          <p:cNvPr id="24578" name="Picture 2" descr="19-01-2023">
            <a:extLst>
              <a:ext uri="{FF2B5EF4-FFF2-40B4-BE49-F238E27FC236}">
                <a16:creationId xmlns:a16="http://schemas.microsoft.com/office/drawing/2014/main" id="{D8C4B987-8D8E-5110-4036-F51A8088A2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9" b="10932"/>
          <a:stretch/>
        </p:blipFill>
        <p:spPr bwMode="auto">
          <a:xfrm>
            <a:off x="5008880" y="3039860"/>
            <a:ext cx="5550853" cy="3037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588DF729-ED66-DF2B-329F-3DD754FF1810}"/>
              </a:ext>
            </a:extLst>
          </p:cNvPr>
          <p:cNvSpPr txBox="1"/>
          <p:nvPr/>
        </p:nvSpPr>
        <p:spPr>
          <a:xfrm>
            <a:off x="467360" y="1889760"/>
            <a:ext cx="9926320" cy="923330"/>
          </a:xfrm>
          <a:prstGeom prst="rect">
            <a:avLst/>
          </a:prstGeom>
          <a:noFill/>
        </p:spPr>
        <p:txBody>
          <a:bodyPr wrap="square">
            <a:spAutoFit/>
          </a:bodyPr>
          <a:lstStyle/>
          <a:p>
            <a:pPr algn="just"/>
            <a:r>
              <a:rPr lang="tr-TR" dirty="0"/>
              <a:t>          Değerler kulübümüzün düzenlediği "Annelik Mektebi "etkinliği kapsamında değerli velilerimiz tüm yıl boyunca okulumuz kütüphanesinde kitaplar okuyarak daha bilinçli nesiller yetiştirmek için bir araya geldiler.</a:t>
            </a:r>
          </a:p>
        </p:txBody>
      </p:sp>
      <p:pic>
        <p:nvPicPr>
          <p:cNvPr id="24580" name="Picture 4">
            <a:extLst>
              <a:ext uri="{FF2B5EF4-FFF2-40B4-BE49-F238E27FC236}">
                <a16:creationId xmlns:a16="http://schemas.microsoft.com/office/drawing/2014/main" id="{DF679D57-CDC8-D7F5-6844-9CE71082DE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40" r="6676" b="2783"/>
          <a:stretch/>
        </p:blipFill>
        <p:spPr bwMode="auto">
          <a:xfrm>
            <a:off x="213360" y="3039860"/>
            <a:ext cx="5021439" cy="3037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01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CBBFE0E-5E2B-DA6A-A829-02D12DDD4DCB}"/>
              </a:ext>
            </a:extLst>
          </p:cNvPr>
          <p:cNvSpPr txBox="1"/>
          <p:nvPr/>
        </p:nvSpPr>
        <p:spPr>
          <a:xfrm>
            <a:off x="-1" y="1121231"/>
            <a:ext cx="10691812" cy="584775"/>
          </a:xfrm>
          <a:prstGeom prst="rect">
            <a:avLst/>
          </a:prstGeom>
          <a:solidFill>
            <a:schemeClr val="accent4">
              <a:lumMod val="20000"/>
              <a:lumOff val="80000"/>
            </a:schemeClr>
          </a:solidFill>
        </p:spPr>
        <p:txBody>
          <a:bodyPr wrap="square" rtlCol="0">
            <a:spAutoFit/>
          </a:bodyPr>
          <a:lstStyle/>
          <a:p>
            <a:pPr marL="608330" algn="ctr">
              <a:spcBef>
                <a:spcPts val="400"/>
              </a:spcBef>
              <a:spcAft>
                <a:spcPts val="0"/>
              </a:spcAft>
            </a:pPr>
            <a:r>
              <a:rPr lang="tr-TR" sz="3200" b="1" dirty="0">
                <a:effectLst/>
                <a:latin typeface="Times New Roman" panose="02020603050405020304" pitchFamily="18" charset="0"/>
                <a:ea typeface="Georgia" panose="02040502050405020303" pitchFamily="18" charset="0"/>
                <a:cs typeface="Georgia" panose="02040502050405020303" pitchFamily="18" charset="0"/>
              </a:rPr>
              <a:t>OKUL GELİR-</a:t>
            </a:r>
            <a:r>
              <a:rPr lang="tr-TR" sz="3200" b="1" dirty="0">
                <a:latin typeface="Times New Roman" panose="02020603050405020304" pitchFamily="18" charset="0"/>
                <a:ea typeface="Georgia" panose="02040502050405020303" pitchFamily="18" charset="0"/>
                <a:cs typeface="Georgia" panose="02040502050405020303" pitchFamily="18" charset="0"/>
              </a:rPr>
              <a:t>GİDER TABLOMUZ</a:t>
            </a:r>
            <a:endParaRPr lang="tr-TR" sz="3200" dirty="0">
              <a:effectLst/>
              <a:latin typeface="Georgia" panose="02040502050405020303" pitchFamily="18" charset="0"/>
              <a:ea typeface="Georgia" panose="02040502050405020303" pitchFamily="18" charset="0"/>
              <a:cs typeface="Georgia" panose="02040502050405020303" pitchFamily="18" charset="0"/>
            </a:endParaRPr>
          </a:p>
        </p:txBody>
      </p:sp>
      <p:graphicFrame>
        <p:nvGraphicFramePr>
          <p:cNvPr id="5" name="Tablo 4">
            <a:extLst>
              <a:ext uri="{FF2B5EF4-FFF2-40B4-BE49-F238E27FC236}">
                <a16:creationId xmlns:a16="http://schemas.microsoft.com/office/drawing/2014/main" id="{1E897757-5982-7EBE-E764-2637DC686544}"/>
              </a:ext>
            </a:extLst>
          </p:cNvPr>
          <p:cNvGraphicFramePr>
            <a:graphicFrameLocks noGrp="1"/>
          </p:cNvGraphicFramePr>
          <p:nvPr>
            <p:extLst>
              <p:ext uri="{D42A27DB-BD31-4B8C-83A1-F6EECF244321}">
                <p14:modId xmlns:p14="http://schemas.microsoft.com/office/powerpoint/2010/main" val="1121525904"/>
              </p:ext>
            </p:extLst>
          </p:nvPr>
        </p:nvGraphicFramePr>
        <p:xfrm>
          <a:off x="1011275" y="2086052"/>
          <a:ext cx="8669261" cy="3387570"/>
        </p:xfrm>
        <a:graphic>
          <a:graphicData uri="http://schemas.openxmlformats.org/drawingml/2006/table">
            <a:tbl>
              <a:tblPr firstRow="1" firstCol="1" lastRow="1" lastCol="1" bandRow="1" bandCol="1">
                <a:tableStyleId>{5C22544A-7EE6-4342-B048-85BDC9FD1C3A}</a:tableStyleId>
              </a:tblPr>
              <a:tblGrid>
                <a:gridCol w="2836795">
                  <a:extLst>
                    <a:ext uri="{9D8B030D-6E8A-4147-A177-3AD203B41FA5}">
                      <a16:colId xmlns:a16="http://schemas.microsoft.com/office/drawing/2014/main" val="3435769158"/>
                    </a:ext>
                  </a:extLst>
                </a:gridCol>
                <a:gridCol w="941770">
                  <a:extLst>
                    <a:ext uri="{9D8B030D-6E8A-4147-A177-3AD203B41FA5}">
                      <a16:colId xmlns:a16="http://schemas.microsoft.com/office/drawing/2014/main" val="131731427"/>
                    </a:ext>
                  </a:extLst>
                </a:gridCol>
                <a:gridCol w="1001109">
                  <a:extLst>
                    <a:ext uri="{9D8B030D-6E8A-4147-A177-3AD203B41FA5}">
                      <a16:colId xmlns:a16="http://schemas.microsoft.com/office/drawing/2014/main" val="3095330958"/>
                    </a:ext>
                  </a:extLst>
                </a:gridCol>
                <a:gridCol w="938899">
                  <a:extLst>
                    <a:ext uri="{9D8B030D-6E8A-4147-A177-3AD203B41FA5}">
                      <a16:colId xmlns:a16="http://schemas.microsoft.com/office/drawing/2014/main" val="2970944437"/>
                    </a:ext>
                  </a:extLst>
                </a:gridCol>
                <a:gridCol w="998238">
                  <a:extLst>
                    <a:ext uri="{9D8B030D-6E8A-4147-A177-3AD203B41FA5}">
                      <a16:colId xmlns:a16="http://schemas.microsoft.com/office/drawing/2014/main" val="336705576"/>
                    </a:ext>
                  </a:extLst>
                </a:gridCol>
                <a:gridCol w="940813">
                  <a:extLst>
                    <a:ext uri="{9D8B030D-6E8A-4147-A177-3AD203B41FA5}">
                      <a16:colId xmlns:a16="http://schemas.microsoft.com/office/drawing/2014/main" val="2908110583"/>
                    </a:ext>
                  </a:extLst>
                </a:gridCol>
                <a:gridCol w="1011637">
                  <a:extLst>
                    <a:ext uri="{9D8B030D-6E8A-4147-A177-3AD203B41FA5}">
                      <a16:colId xmlns:a16="http://schemas.microsoft.com/office/drawing/2014/main" val="3638551761"/>
                    </a:ext>
                  </a:extLst>
                </a:gridCol>
              </a:tblGrid>
              <a:tr h="338757">
                <a:tc>
                  <a:txBody>
                    <a:bodyPr/>
                    <a:lstStyle/>
                    <a:p>
                      <a:pPr marL="67945" algn="ctr">
                        <a:lnSpc>
                          <a:spcPts val="1170"/>
                        </a:lnSpc>
                      </a:pPr>
                      <a:r>
                        <a:rPr lang="tr-TR" sz="1400" spc="-10">
                          <a:solidFill>
                            <a:schemeClr val="tx1"/>
                          </a:solidFill>
                          <a:effectLst/>
                          <a:latin typeface="Times New Roman" panose="02020603050405020304" pitchFamily="18" charset="0"/>
                          <a:cs typeface="Times New Roman" panose="02020603050405020304" pitchFamily="18" charset="0"/>
                        </a:rPr>
                        <a:t>YILLAR</a:t>
                      </a:r>
                      <a:endParaRPr lang="tr-TR" sz="180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marL="8890" algn="ctr">
                        <a:lnSpc>
                          <a:spcPts val="1170"/>
                        </a:lnSpc>
                      </a:pPr>
                      <a:r>
                        <a:rPr lang="tr-TR" sz="1400" spc="-20" dirty="0">
                          <a:solidFill>
                            <a:schemeClr val="tx1"/>
                          </a:solidFill>
                          <a:effectLst/>
                          <a:latin typeface="Times New Roman" panose="02020603050405020304" pitchFamily="18" charset="0"/>
                          <a:cs typeface="Times New Roman" panose="02020603050405020304" pitchFamily="18" charset="0"/>
                        </a:rPr>
                        <a:t>2021</a:t>
                      </a:r>
                      <a:endParaRPr lang="tr-TR" sz="18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gridSpan="2">
                  <a:txBody>
                    <a:bodyPr/>
                    <a:lstStyle/>
                    <a:p>
                      <a:pPr marL="10160" algn="ctr">
                        <a:lnSpc>
                          <a:spcPts val="1170"/>
                        </a:lnSpc>
                      </a:pPr>
                      <a:r>
                        <a:rPr lang="tr-TR" sz="1400" spc="-20" dirty="0">
                          <a:solidFill>
                            <a:schemeClr val="tx1"/>
                          </a:solidFill>
                          <a:effectLst/>
                          <a:latin typeface="Times New Roman" panose="02020603050405020304" pitchFamily="18" charset="0"/>
                          <a:cs typeface="Times New Roman" panose="02020603050405020304" pitchFamily="18" charset="0"/>
                        </a:rPr>
                        <a:t>2022</a:t>
                      </a:r>
                      <a:endParaRPr lang="tr-TR" sz="18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tr-TR"/>
                    </a:p>
                  </a:txBody>
                  <a:tcPr/>
                </a:tc>
                <a:tc gridSpan="2">
                  <a:txBody>
                    <a:bodyPr/>
                    <a:lstStyle/>
                    <a:p>
                      <a:pPr marL="13970" algn="ctr">
                        <a:lnSpc>
                          <a:spcPts val="1170"/>
                        </a:lnSpc>
                      </a:pPr>
                      <a:r>
                        <a:rPr lang="tr-TR" sz="1400" spc="-20" dirty="0">
                          <a:solidFill>
                            <a:schemeClr val="tx1"/>
                          </a:solidFill>
                          <a:effectLst/>
                          <a:latin typeface="Times New Roman" panose="02020603050405020304" pitchFamily="18" charset="0"/>
                          <a:cs typeface="Times New Roman" panose="02020603050405020304" pitchFamily="18" charset="0"/>
                        </a:rPr>
                        <a:t>2023</a:t>
                      </a:r>
                      <a:endParaRPr lang="tr-TR" sz="18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val="434918493"/>
                  </a:ext>
                </a:extLst>
              </a:tr>
              <a:tr h="338757">
                <a:tc>
                  <a:txBody>
                    <a:bodyPr/>
                    <a:lstStyle/>
                    <a:p>
                      <a:pPr marL="67945" algn="ctr">
                        <a:spcBef>
                          <a:spcPts val="25"/>
                        </a:spcBef>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rPr>
                        <a:t>HARCAMA</a:t>
                      </a:r>
                      <a:r>
                        <a:rPr lang="tr-TR" sz="1400" b="1" spc="140" dirty="0">
                          <a:solidFill>
                            <a:schemeClr val="tx1"/>
                          </a:solidFill>
                          <a:effectLst/>
                          <a:latin typeface="Times New Roman" panose="02020603050405020304" pitchFamily="18" charset="0"/>
                          <a:cs typeface="Times New Roman" panose="02020603050405020304" pitchFamily="18" charset="0"/>
                        </a:rPr>
                        <a:t> </a:t>
                      </a:r>
                      <a:r>
                        <a:rPr lang="tr-TR" sz="1400" b="1" spc="-10" dirty="0">
                          <a:solidFill>
                            <a:schemeClr val="tx1"/>
                          </a:solidFill>
                          <a:effectLst/>
                          <a:latin typeface="Times New Roman" panose="02020603050405020304" pitchFamily="18" charset="0"/>
                          <a:cs typeface="Times New Roman" panose="02020603050405020304" pitchFamily="18" charset="0"/>
                        </a:rPr>
                        <a:t>KALEMLERİ</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7945"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GELİR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7945" algn="ctr">
                        <a:spcBef>
                          <a:spcPts val="25"/>
                        </a:spcBef>
                        <a:spcAft>
                          <a:spcPts val="0"/>
                        </a:spcAft>
                      </a:pPr>
                      <a:r>
                        <a:rPr lang="tr-TR" sz="1400" b="1" spc="-10">
                          <a:solidFill>
                            <a:schemeClr val="tx1"/>
                          </a:solidFill>
                          <a:effectLst/>
                          <a:latin typeface="Times New Roman" panose="02020603050405020304" pitchFamily="18" charset="0"/>
                          <a:cs typeface="Times New Roman" panose="02020603050405020304" pitchFamily="18" charset="0"/>
                        </a:rPr>
                        <a:t>GİDER</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6675"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GELİR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8580"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GİDER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215"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GELİR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9850" algn="ctr">
                        <a:spcBef>
                          <a:spcPts val="25"/>
                        </a:spcBef>
                        <a:spcAft>
                          <a:spcPts val="0"/>
                        </a:spcAft>
                      </a:pPr>
                      <a:r>
                        <a:rPr lang="tr-TR" sz="1400" b="1" spc="-10" dirty="0">
                          <a:solidFill>
                            <a:schemeClr val="tx1"/>
                          </a:solidFill>
                          <a:effectLst/>
                          <a:latin typeface="Times New Roman" panose="02020603050405020304" pitchFamily="18" charset="0"/>
                          <a:cs typeface="Times New Roman" panose="02020603050405020304" pitchFamily="18" charset="0"/>
                        </a:rPr>
                        <a:t>GİDER</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18878843"/>
                  </a:ext>
                </a:extLst>
              </a:tr>
              <a:tr h="338757">
                <a:tc>
                  <a:txBody>
                    <a:bodyPr/>
                    <a:lstStyle/>
                    <a:p>
                      <a:pPr marL="67945">
                        <a:lnSpc>
                          <a:spcPts val="1125"/>
                        </a:lnSpc>
                        <a:spcBef>
                          <a:spcPts val="30"/>
                        </a:spcBef>
                        <a:spcAft>
                          <a:spcPts val="0"/>
                        </a:spcAft>
                      </a:pPr>
                      <a:r>
                        <a:rPr lang="tr-TR" sz="1400" b="0" spc="-10" dirty="0">
                          <a:solidFill>
                            <a:schemeClr val="tx1"/>
                          </a:solidFill>
                          <a:effectLst/>
                          <a:latin typeface="Times New Roman" panose="02020603050405020304" pitchFamily="18" charset="0"/>
                          <a:cs typeface="Times New Roman" panose="02020603050405020304" pitchFamily="18" charset="0"/>
                        </a:rPr>
                        <a:t>Temizlik</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8">
                  <a:txBody>
                    <a:bodyPr/>
                    <a:lstStyle/>
                    <a:p>
                      <a:pPr algn="ctr"/>
                      <a:r>
                        <a:rPr lang="tr-TR" sz="1400" b="1" dirty="0">
                          <a:solidFill>
                            <a:schemeClr val="tx1"/>
                          </a:solidFill>
                          <a:effectLst/>
                          <a:latin typeface="Times New Roman" panose="02020603050405020304" pitchFamily="18" charset="0"/>
                          <a:cs typeface="Times New Roman" panose="02020603050405020304" pitchFamily="18" charset="0"/>
                        </a:rPr>
                        <a:t>42.655,00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18.600,40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8">
                  <a:txBody>
                    <a:bodyPr/>
                    <a:lstStyle/>
                    <a:p>
                      <a:pPr algn="ctr"/>
                      <a:r>
                        <a:rPr lang="tr-TR" sz="1400" b="1" dirty="0">
                          <a:solidFill>
                            <a:schemeClr val="tx1"/>
                          </a:solidFill>
                          <a:effectLst/>
                          <a:latin typeface="Times New Roman" panose="02020603050405020304" pitchFamily="18" charset="0"/>
                          <a:cs typeface="Times New Roman" panose="02020603050405020304" pitchFamily="18" charset="0"/>
                        </a:rPr>
                        <a:t>58.220,50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tr-TR" sz="1400" b="1">
                          <a:solidFill>
                            <a:schemeClr val="tx1"/>
                          </a:solidFill>
                          <a:effectLst/>
                          <a:latin typeface="Times New Roman" panose="02020603050405020304" pitchFamily="18" charset="0"/>
                          <a:cs typeface="Times New Roman" panose="02020603050405020304" pitchFamily="18" charset="0"/>
                        </a:rPr>
                        <a:t>33.200,00</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8">
                  <a:txBody>
                    <a:bodyPr/>
                    <a:lstStyle/>
                    <a:p>
                      <a:pPr algn="ctr"/>
                      <a:r>
                        <a:rPr lang="tr-TR" sz="1400" b="1" dirty="0">
                          <a:solidFill>
                            <a:schemeClr val="tx1"/>
                          </a:solidFill>
                          <a:effectLst/>
                          <a:latin typeface="Times New Roman" panose="02020603050405020304" pitchFamily="18" charset="0"/>
                          <a:cs typeface="Times New Roman" panose="02020603050405020304" pitchFamily="18" charset="0"/>
                        </a:rPr>
                        <a:t>206.257,32</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tr-TR" sz="1400" b="1">
                          <a:solidFill>
                            <a:schemeClr val="tx1"/>
                          </a:solidFill>
                          <a:effectLst/>
                          <a:latin typeface="Times New Roman" panose="02020603050405020304" pitchFamily="18" charset="0"/>
                          <a:cs typeface="Times New Roman" panose="02020603050405020304" pitchFamily="18" charset="0"/>
                        </a:rPr>
                        <a:t>64.900,00</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473200"/>
                  </a:ext>
                </a:extLst>
              </a:tr>
              <a:tr h="338757">
                <a:tc>
                  <a:txBody>
                    <a:bodyPr/>
                    <a:lstStyle/>
                    <a:p>
                      <a:pPr marL="67945">
                        <a:lnSpc>
                          <a:spcPts val="1125"/>
                        </a:lnSpc>
                        <a:spcBef>
                          <a:spcPts val="50"/>
                        </a:spcBef>
                        <a:spcAft>
                          <a:spcPts val="0"/>
                        </a:spcAft>
                      </a:pPr>
                      <a:r>
                        <a:rPr lang="tr-TR" sz="1400" b="0" spc="-35" dirty="0">
                          <a:solidFill>
                            <a:schemeClr val="tx1"/>
                          </a:solidFill>
                          <a:effectLst/>
                          <a:latin typeface="Times New Roman" panose="02020603050405020304" pitchFamily="18" charset="0"/>
                          <a:cs typeface="Times New Roman" panose="02020603050405020304" pitchFamily="18" charset="0"/>
                        </a:rPr>
                        <a:t>Küçük</a:t>
                      </a:r>
                      <a:r>
                        <a:rPr lang="tr-TR" sz="1400" b="0" spc="-15" dirty="0">
                          <a:solidFill>
                            <a:schemeClr val="tx1"/>
                          </a:solidFill>
                          <a:effectLst/>
                          <a:latin typeface="Times New Roman" panose="02020603050405020304" pitchFamily="18" charset="0"/>
                          <a:cs typeface="Times New Roman" panose="02020603050405020304" pitchFamily="18" charset="0"/>
                        </a:rPr>
                        <a:t> </a:t>
                      </a:r>
                      <a:r>
                        <a:rPr lang="tr-TR" sz="1400" b="0" spc="-10" dirty="0">
                          <a:solidFill>
                            <a:schemeClr val="tx1"/>
                          </a:solidFill>
                          <a:effectLst/>
                          <a:latin typeface="Times New Roman" panose="02020603050405020304" pitchFamily="18" charset="0"/>
                          <a:cs typeface="Times New Roman" panose="02020603050405020304" pitchFamily="18" charset="0"/>
                        </a:rPr>
                        <a:t>Onarım</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6.325,00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12,450,50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75.757,32</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48090633"/>
                  </a:ext>
                </a:extLst>
              </a:tr>
              <a:tr h="338757">
                <a:tc>
                  <a:txBody>
                    <a:bodyPr/>
                    <a:lstStyle/>
                    <a:p>
                      <a:pPr marL="67945">
                        <a:spcBef>
                          <a:spcPts val="40"/>
                        </a:spcBef>
                        <a:spcAft>
                          <a:spcPts val="0"/>
                        </a:spcAft>
                      </a:pPr>
                      <a:r>
                        <a:rPr lang="tr-TR" sz="1400" b="0" spc="-20" dirty="0">
                          <a:solidFill>
                            <a:schemeClr val="tx1"/>
                          </a:solidFill>
                          <a:effectLst/>
                          <a:latin typeface="Times New Roman" panose="02020603050405020304" pitchFamily="18" charset="0"/>
                          <a:cs typeface="Times New Roman" panose="02020603050405020304" pitchFamily="18" charset="0"/>
                        </a:rPr>
                        <a:t>Bilgisayar</a:t>
                      </a:r>
                      <a:r>
                        <a:rPr lang="tr-TR" sz="1400" b="0" spc="15" dirty="0">
                          <a:solidFill>
                            <a:schemeClr val="tx1"/>
                          </a:solidFill>
                          <a:effectLst/>
                          <a:latin typeface="Times New Roman" panose="02020603050405020304" pitchFamily="18" charset="0"/>
                          <a:cs typeface="Times New Roman" panose="02020603050405020304" pitchFamily="18" charset="0"/>
                        </a:rPr>
                        <a:t> </a:t>
                      </a:r>
                      <a:r>
                        <a:rPr lang="tr-TR" sz="1400" b="0" spc="-10" dirty="0">
                          <a:solidFill>
                            <a:schemeClr val="tx1"/>
                          </a:solidFill>
                          <a:effectLst/>
                          <a:latin typeface="Times New Roman" panose="02020603050405020304" pitchFamily="18" charset="0"/>
                          <a:cs typeface="Times New Roman" panose="02020603050405020304" pitchFamily="18" charset="0"/>
                        </a:rPr>
                        <a:t>Harcamaları</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ctr"/>
                      <a:r>
                        <a:rPr lang="tr-TR" sz="1400" b="1" dirty="0">
                          <a:solidFill>
                            <a:schemeClr val="tx1"/>
                          </a:solidFill>
                          <a:effectLst/>
                          <a:latin typeface="Times New Roman" panose="02020603050405020304" pitchFamily="18" charset="0"/>
                          <a:cs typeface="Times New Roman" panose="02020603050405020304" pitchFamily="18" charset="0"/>
                        </a:rPr>
                        <a:t>-</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ctr"/>
                      <a:r>
                        <a:rPr lang="tr-TR" sz="1400" b="1">
                          <a:solidFill>
                            <a:schemeClr val="tx1"/>
                          </a:solidFill>
                          <a:effectLst/>
                          <a:latin typeface="Times New Roman" panose="02020603050405020304" pitchFamily="18" charset="0"/>
                          <a:cs typeface="Times New Roman" panose="02020603050405020304" pitchFamily="18" charset="0"/>
                        </a:rPr>
                        <a:t>-</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ctr"/>
                      <a:r>
                        <a:rPr lang="tr-TR" sz="1400" b="1">
                          <a:solidFill>
                            <a:schemeClr val="tx1"/>
                          </a:solidFill>
                          <a:effectLst/>
                          <a:latin typeface="Times New Roman" panose="02020603050405020304" pitchFamily="18" charset="0"/>
                          <a:cs typeface="Times New Roman" panose="02020603050405020304" pitchFamily="18" charset="0"/>
                        </a:rPr>
                        <a:t>-</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375060"/>
                  </a:ext>
                </a:extLst>
              </a:tr>
              <a:tr h="338757">
                <a:tc>
                  <a:txBody>
                    <a:bodyPr/>
                    <a:lstStyle/>
                    <a:p>
                      <a:pPr marL="67945">
                        <a:spcBef>
                          <a:spcPts val="40"/>
                        </a:spcBef>
                        <a:spcAft>
                          <a:spcPts val="0"/>
                        </a:spcAft>
                      </a:pPr>
                      <a:r>
                        <a:rPr lang="tr-TR" sz="1400" b="0" spc="-30" dirty="0">
                          <a:solidFill>
                            <a:schemeClr val="tx1"/>
                          </a:solidFill>
                          <a:effectLst/>
                          <a:latin typeface="Times New Roman" panose="02020603050405020304" pitchFamily="18" charset="0"/>
                          <a:cs typeface="Times New Roman" panose="02020603050405020304" pitchFamily="18" charset="0"/>
                        </a:rPr>
                        <a:t>Büro</a:t>
                      </a:r>
                      <a:r>
                        <a:rPr lang="tr-TR" sz="1400" b="0" dirty="0">
                          <a:solidFill>
                            <a:schemeClr val="tx1"/>
                          </a:solidFill>
                          <a:effectLst/>
                          <a:latin typeface="Times New Roman" panose="02020603050405020304" pitchFamily="18" charset="0"/>
                          <a:cs typeface="Times New Roman" panose="02020603050405020304" pitchFamily="18" charset="0"/>
                        </a:rPr>
                        <a:t> </a:t>
                      </a:r>
                      <a:r>
                        <a:rPr lang="tr-TR" sz="1400" b="0" spc="-30" dirty="0">
                          <a:solidFill>
                            <a:schemeClr val="tx1"/>
                          </a:solidFill>
                          <a:effectLst/>
                          <a:latin typeface="Times New Roman" panose="02020603050405020304" pitchFamily="18" charset="0"/>
                          <a:cs typeface="Times New Roman" panose="02020603050405020304" pitchFamily="18" charset="0"/>
                        </a:rPr>
                        <a:t>Makinaları</a:t>
                      </a:r>
                      <a:r>
                        <a:rPr lang="tr-TR" sz="1400" b="0" dirty="0">
                          <a:solidFill>
                            <a:schemeClr val="tx1"/>
                          </a:solidFill>
                          <a:effectLst/>
                          <a:latin typeface="Times New Roman" panose="02020603050405020304" pitchFamily="18" charset="0"/>
                          <a:cs typeface="Times New Roman" panose="02020603050405020304" pitchFamily="18" charset="0"/>
                        </a:rPr>
                        <a:t> </a:t>
                      </a:r>
                      <a:r>
                        <a:rPr lang="tr-TR" sz="1400" b="0" spc="-30" dirty="0">
                          <a:solidFill>
                            <a:schemeClr val="tx1"/>
                          </a:solidFill>
                          <a:effectLst/>
                          <a:latin typeface="Times New Roman" panose="02020603050405020304" pitchFamily="18" charset="0"/>
                          <a:cs typeface="Times New Roman" panose="02020603050405020304" pitchFamily="18" charset="0"/>
                        </a:rPr>
                        <a:t>Harcamaları</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2.250,00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7.250.00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15.000,00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8417153"/>
                  </a:ext>
                </a:extLst>
              </a:tr>
              <a:tr h="338757">
                <a:tc>
                  <a:txBody>
                    <a:bodyPr/>
                    <a:lstStyle/>
                    <a:p>
                      <a:pPr marL="67945">
                        <a:spcBef>
                          <a:spcPts val="40"/>
                        </a:spcBef>
                        <a:spcAft>
                          <a:spcPts val="0"/>
                        </a:spcAft>
                      </a:pPr>
                      <a:r>
                        <a:rPr lang="tr-TR" sz="1400" b="0" spc="-10" dirty="0">
                          <a:solidFill>
                            <a:schemeClr val="tx1"/>
                          </a:solidFill>
                          <a:effectLst/>
                          <a:latin typeface="Times New Roman" panose="02020603050405020304" pitchFamily="18" charset="0"/>
                          <a:cs typeface="Times New Roman" panose="02020603050405020304" pitchFamily="18" charset="0"/>
                        </a:rPr>
                        <a:t>Telefon</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ctr"/>
                      <a:r>
                        <a:rPr lang="tr-TR" sz="1400" b="1">
                          <a:solidFill>
                            <a:schemeClr val="tx1"/>
                          </a:solidFill>
                          <a:effectLst/>
                          <a:latin typeface="Times New Roman" panose="02020603050405020304" pitchFamily="18" charset="0"/>
                          <a:cs typeface="Times New Roman" panose="02020603050405020304" pitchFamily="18" charset="0"/>
                        </a:rPr>
                        <a:t>-</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ctr"/>
                      <a:r>
                        <a:rPr lang="tr-TR" sz="1400" b="1">
                          <a:solidFill>
                            <a:schemeClr val="tx1"/>
                          </a:solidFill>
                          <a:effectLst/>
                          <a:latin typeface="Times New Roman" panose="02020603050405020304" pitchFamily="18" charset="0"/>
                          <a:cs typeface="Times New Roman" panose="02020603050405020304" pitchFamily="18" charset="0"/>
                        </a:rPr>
                        <a:t>-</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ctr"/>
                      <a:r>
                        <a:rPr lang="tr-TR" sz="1400" b="1">
                          <a:solidFill>
                            <a:schemeClr val="tx1"/>
                          </a:solidFill>
                          <a:effectLst/>
                          <a:latin typeface="Times New Roman" panose="02020603050405020304" pitchFamily="18" charset="0"/>
                          <a:cs typeface="Times New Roman" panose="02020603050405020304" pitchFamily="18" charset="0"/>
                        </a:rPr>
                        <a:t>-</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106074"/>
                  </a:ext>
                </a:extLst>
              </a:tr>
              <a:tr h="338757">
                <a:tc>
                  <a:txBody>
                    <a:bodyPr/>
                    <a:lstStyle/>
                    <a:p>
                      <a:pPr marL="67945">
                        <a:spcBef>
                          <a:spcPts val="40"/>
                        </a:spcBef>
                        <a:spcAft>
                          <a:spcPts val="0"/>
                        </a:spcAft>
                      </a:pPr>
                      <a:r>
                        <a:rPr lang="tr-TR" sz="1400" b="0" spc="-20" dirty="0">
                          <a:solidFill>
                            <a:schemeClr val="tx1"/>
                          </a:solidFill>
                          <a:effectLst/>
                          <a:latin typeface="Times New Roman" panose="02020603050405020304" pitchFamily="18" charset="0"/>
                          <a:cs typeface="Times New Roman" panose="02020603050405020304" pitchFamily="18" charset="0"/>
                        </a:rPr>
                        <a:t>Sosyal</a:t>
                      </a:r>
                      <a:r>
                        <a:rPr lang="tr-TR" sz="1400" b="0" spc="-25" dirty="0">
                          <a:solidFill>
                            <a:schemeClr val="tx1"/>
                          </a:solidFill>
                          <a:effectLst/>
                          <a:latin typeface="Times New Roman" panose="02020603050405020304" pitchFamily="18" charset="0"/>
                          <a:cs typeface="Times New Roman" panose="02020603050405020304" pitchFamily="18" charset="0"/>
                        </a:rPr>
                        <a:t> </a:t>
                      </a:r>
                      <a:r>
                        <a:rPr lang="tr-TR" sz="1400" b="0" spc="-10" dirty="0">
                          <a:solidFill>
                            <a:schemeClr val="tx1"/>
                          </a:solidFill>
                          <a:effectLst/>
                          <a:latin typeface="Times New Roman" panose="02020603050405020304" pitchFamily="18" charset="0"/>
                          <a:cs typeface="Times New Roman" panose="02020603050405020304" pitchFamily="18" charset="0"/>
                        </a:rPr>
                        <a:t>Faaliyetler</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1.000,00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1.210,00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ctr"/>
                      <a:r>
                        <a:rPr lang="tr-TR" sz="1400" b="1" dirty="0">
                          <a:solidFill>
                            <a:schemeClr val="tx1"/>
                          </a:solidFill>
                          <a:effectLst/>
                          <a:latin typeface="Times New Roman" panose="02020603050405020304" pitchFamily="18" charset="0"/>
                          <a:cs typeface="Times New Roman" panose="02020603050405020304" pitchFamily="18" charset="0"/>
                        </a:rPr>
                        <a:t>-</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56536313"/>
                  </a:ext>
                </a:extLst>
              </a:tr>
              <a:tr h="338757">
                <a:tc>
                  <a:txBody>
                    <a:bodyPr/>
                    <a:lstStyle/>
                    <a:p>
                      <a:pPr marL="67945">
                        <a:spcBef>
                          <a:spcPts val="50"/>
                        </a:spcBef>
                        <a:spcAft>
                          <a:spcPts val="0"/>
                        </a:spcAft>
                      </a:pPr>
                      <a:r>
                        <a:rPr lang="tr-TR" sz="1400" b="0" spc="-10" dirty="0">
                          <a:solidFill>
                            <a:schemeClr val="tx1"/>
                          </a:solidFill>
                          <a:effectLst/>
                          <a:latin typeface="Times New Roman" panose="02020603050405020304" pitchFamily="18" charset="0"/>
                          <a:cs typeface="Times New Roman" panose="02020603050405020304" pitchFamily="18" charset="0"/>
                        </a:rPr>
                        <a:t>Kırtasiye</a:t>
                      </a:r>
                      <a:endParaRPr lang="tr-TR" sz="1800" b="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14.400,00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r"/>
                      <a:r>
                        <a:rPr lang="tr-TR" sz="1400" b="1">
                          <a:solidFill>
                            <a:schemeClr val="tx1"/>
                          </a:solidFill>
                          <a:effectLst/>
                          <a:latin typeface="Times New Roman" panose="02020603050405020304" pitchFamily="18" charset="0"/>
                          <a:cs typeface="Times New Roman" panose="02020603050405020304" pitchFamily="18" charset="0"/>
                        </a:rPr>
                        <a:t>22.860,00</a:t>
                      </a:r>
                      <a:endParaRPr lang="tr-TR" sz="1800" b="1">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50.600,00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770104"/>
                  </a:ext>
                </a:extLst>
              </a:tr>
              <a:tr h="338757">
                <a:tc>
                  <a:txBody>
                    <a:bodyPr/>
                    <a:lstStyle/>
                    <a:p>
                      <a:pPr marL="67945">
                        <a:spcBef>
                          <a:spcPts val="40"/>
                        </a:spcBef>
                        <a:spcAft>
                          <a:spcPts val="0"/>
                        </a:spcAft>
                      </a:pPr>
                      <a:r>
                        <a:rPr lang="tr-TR" sz="1400" spc="-20" dirty="0">
                          <a:solidFill>
                            <a:schemeClr val="tx1"/>
                          </a:solidFill>
                          <a:effectLst/>
                          <a:latin typeface="Times New Roman" panose="02020603050405020304" pitchFamily="18" charset="0"/>
                          <a:cs typeface="Times New Roman" panose="02020603050405020304" pitchFamily="18" charset="0"/>
                        </a:rPr>
                        <a:t>GENEL</a:t>
                      </a:r>
                      <a:endParaRPr lang="tr-TR" sz="180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42.575,40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57.070,00</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a:txBody>
                    <a:bodyPr/>
                    <a:lstStyle/>
                    <a:p>
                      <a:pPr algn="r"/>
                      <a:r>
                        <a:rPr lang="tr-TR" sz="1400" b="1" dirty="0">
                          <a:solidFill>
                            <a:schemeClr val="tx1"/>
                          </a:solidFill>
                          <a:effectLst/>
                          <a:latin typeface="Times New Roman" panose="02020603050405020304" pitchFamily="18" charset="0"/>
                          <a:cs typeface="Times New Roman" panose="02020603050405020304" pitchFamily="18" charset="0"/>
                        </a:rPr>
                        <a:t>206.257,32</a:t>
                      </a:r>
                      <a:endParaRPr lang="tr-TR" sz="18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4349371"/>
                  </a:ext>
                </a:extLst>
              </a:tr>
            </a:tbl>
          </a:graphicData>
        </a:graphic>
      </p:graphicFrame>
      <p:sp>
        <p:nvSpPr>
          <p:cNvPr id="7" name="Metin kutusu 6">
            <a:extLst>
              <a:ext uri="{FF2B5EF4-FFF2-40B4-BE49-F238E27FC236}">
                <a16:creationId xmlns:a16="http://schemas.microsoft.com/office/drawing/2014/main" id="{B289B2DA-57C2-F882-F763-166015FCF2A8}"/>
              </a:ext>
            </a:extLst>
          </p:cNvPr>
          <p:cNvSpPr txBox="1"/>
          <p:nvPr/>
        </p:nvSpPr>
        <p:spPr>
          <a:xfrm>
            <a:off x="243840" y="5622836"/>
            <a:ext cx="9436696" cy="523220"/>
          </a:xfrm>
          <a:prstGeom prst="rect">
            <a:avLst/>
          </a:prstGeom>
          <a:noFill/>
        </p:spPr>
        <p:txBody>
          <a:bodyPr wrap="square">
            <a:spAutoFit/>
          </a:bodyPr>
          <a:lstStyle/>
          <a:p>
            <a:pPr marL="630555" marR="445770">
              <a:spcAft>
                <a:spcPts val="0"/>
              </a:spcAft>
            </a:pPr>
            <a:r>
              <a:rPr lang="tr-TR" sz="1400" b="1" spc="-20" dirty="0">
                <a:effectLst/>
                <a:latin typeface="Times New Roman" panose="02020603050405020304" pitchFamily="18" charset="0"/>
                <a:ea typeface="Georgia" panose="02040502050405020303" pitchFamily="18" charset="0"/>
                <a:cs typeface="Georgia" panose="02040502050405020303" pitchFamily="18" charset="0"/>
              </a:rPr>
              <a:t>Not:</a:t>
            </a:r>
            <a:r>
              <a:rPr lang="tr-TR" sz="1400" spc="-20" dirty="0">
                <a:effectLst/>
                <a:latin typeface="Times New Roman" panose="02020603050405020304" pitchFamily="18" charset="0"/>
                <a:ea typeface="Georgia" panose="02040502050405020303" pitchFamily="18" charset="0"/>
                <a:cs typeface="Georgia" panose="02040502050405020303" pitchFamily="18" charset="0"/>
              </a:rPr>
              <a:t> T.C. Hazine ve Maliye Bakanlığı Harcama Yönetim Sistemi (MYS) ile Okul Aile Birliği Modülü (TEFBİS) sistemi sayısal verileridir.</a:t>
            </a:r>
            <a:endParaRPr lang="tr-TR" sz="2400" dirty="0">
              <a:effectLst/>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2739332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D2C3854-AA8E-C97B-3BE7-828B3EA15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7" name="Metin kutusu 6">
            <a:extLst>
              <a:ext uri="{FF2B5EF4-FFF2-40B4-BE49-F238E27FC236}">
                <a16:creationId xmlns:a16="http://schemas.microsoft.com/office/drawing/2014/main" id="{B310B793-4706-1E46-5501-8D88361392BC}"/>
              </a:ext>
            </a:extLst>
          </p:cNvPr>
          <p:cNvSpPr txBox="1"/>
          <p:nvPr/>
        </p:nvSpPr>
        <p:spPr>
          <a:xfrm>
            <a:off x="631666" y="1607185"/>
            <a:ext cx="9225280" cy="1654492"/>
          </a:xfrm>
          <a:prstGeom prst="rect">
            <a:avLst/>
          </a:prstGeom>
          <a:noFill/>
        </p:spPr>
        <p:txBody>
          <a:bodyPr wrap="square">
            <a:spAutoFit/>
          </a:bodyPr>
          <a:lstStyle/>
          <a:p>
            <a:pPr algn="ctr">
              <a:lnSpc>
                <a:spcPct val="150000"/>
              </a:lnSpc>
            </a:pPr>
            <a:r>
              <a:rPr lang="tr-TR" sz="3600" b="1" spc="50" dirty="0">
                <a:ln>
                  <a:noFill/>
                </a:ln>
                <a:solidFill>
                  <a:schemeClr val="bg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Georgia" panose="02040502050405020303" pitchFamily="18" charset="0"/>
              </a:rPr>
              <a:t>MEHMET AZMAN ÇAVUŞ ORTAOKULU </a:t>
            </a:r>
            <a:endParaRPr lang="tr-TR" dirty="0">
              <a:solidFill>
                <a:schemeClr val="bg1"/>
              </a:solidFill>
              <a:effectLst/>
              <a:latin typeface="Georgia" panose="02040502050405020303" pitchFamily="18" charset="0"/>
              <a:ea typeface="Georgia" panose="02040502050405020303" pitchFamily="18" charset="0"/>
              <a:cs typeface="Georgia" panose="02040502050405020303" pitchFamily="18" charset="0"/>
            </a:endParaRPr>
          </a:p>
          <a:p>
            <a:pPr algn="ctr">
              <a:lnSpc>
                <a:spcPct val="150000"/>
              </a:lnSpc>
            </a:pPr>
            <a:r>
              <a:rPr lang="tr-TR" sz="3600" b="1" spc="50" dirty="0">
                <a:ln>
                  <a:noFill/>
                </a:ln>
                <a:solidFill>
                  <a:schemeClr val="bg1"/>
                </a:solidFill>
                <a:effectLst>
                  <a:outerShdw blurRad="63500" dist="50800" dir="13500000" sx="0" sy="0">
                    <a:srgbClr val="000000">
                      <a:alpha val="50000"/>
                    </a:srgbClr>
                  </a:outerShdw>
                </a:effectLst>
                <a:latin typeface="Times New Roman" panose="02020603050405020304" pitchFamily="18" charset="0"/>
                <a:ea typeface="Georgia" panose="02040502050405020303" pitchFamily="18" charset="0"/>
                <a:cs typeface="Georgia" panose="02040502050405020303" pitchFamily="18" charset="0"/>
              </a:rPr>
              <a:t>MÜDÜRLÜĞÜ</a:t>
            </a:r>
            <a:endParaRPr lang="tr-TR" dirty="0">
              <a:solidFill>
                <a:schemeClr val="bg1"/>
              </a:solidFill>
              <a:effectLst/>
              <a:latin typeface="Georgia" panose="02040502050405020303" pitchFamily="18" charset="0"/>
              <a:ea typeface="Georgia" panose="02040502050405020303" pitchFamily="18" charset="0"/>
              <a:cs typeface="Georgia" panose="02040502050405020303" pitchFamily="18" charset="0"/>
            </a:endParaRPr>
          </a:p>
        </p:txBody>
      </p:sp>
      <p:pic>
        <p:nvPicPr>
          <p:cNvPr id="8" name="Resim 7">
            <a:extLst>
              <a:ext uri="{FF2B5EF4-FFF2-40B4-BE49-F238E27FC236}">
                <a16:creationId xmlns:a16="http://schemas.microsoft.com/office/drawing/2014/main" id="{A84D34FA-D035-1F77-EC2F-876E11202DEE}"/>
              </a:ext>
            </a:extLst>
          </p:cNvPr>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artisticPhotocopy/>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185126" y="3576637"/>
            <a:ext cx="2118360" cy="2833370"/>
          </a:xfrm>
          <a:prstGeom prst="rect">
            <a:avLst/>
          </a:prstGeom>
          <a:noFill/>
          <a:ln>
            <a:noFill/>
          </a:ln>
          <a:effectLst>
            <a:glow rad="139700">
              <a:schemeClr val="accent6">
                <a:satMod val="175000"/>
                <a:alpha val="40000"/>
              </a:schemeClr>
            </a:glow>
          </a:effectLst>
        </p:spPr>
      </p:pic>
    </p:spTree>
    <p:extLst>
      <p:ext uri="{BB962C8B-B14F-4D97-AF65-F5344CB8AC3E}">
        <p14:creationId xmlns:p14="http://schemas.microsoft.com/office/powerpoint/2010/main" val="211369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tı Anadolu Teknoloji San. ve Tic. A.Ş., AMAÇLARIMIZ">
            <a:extLst>
              <a:ext uri="{FF2B5EF4-FFF2-40B4-BE49-F238E27FC236}">
                <a16:creationId xmlns:a16="http://schemas.microsoft.com/office/drawing/2014/main" id="{6FC6DC5B-CF95-1A7F-7676-D984042DC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4579"/>
            <a:ext cx="3149741" cy="285051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301037DC-0B08-1733-8639-6BB22BA0E31E}"/>
              </a:ext>
            </a:extLst>
          </p:cNvPr>
          <p:cNvSpPr txBox="1"/>
          <p:nvPr/>
        </p:nvSpPr>
        <p:spPr>
          <a:xfrm>
            <a:off x="2827430" y="1824212"/>
            <a:ext cx="7345680" cy="4770537"/>
          </a:xfrm>
          <a:prstGeom prst="rect">
            <a:avLst/>
          </a:prstGeom>
          <a:noFill/>
        </p:spPr>
        <p:txBody>
          <a:bodyPr wrap="square" rtlCol="0">
            <a:spAutoFit/>
          </a:bodyPr>
          <a:lstStyle/>
          <a:p>
            <a:pPr marL="608330" marR="642620" algn="just">
              <a:spcBef>
                <a:spcPts val="1505"/>
              </a:spcBef>
              <a:spcAft>
                <a:spcPts val="0"/>
              </a:spcAft>
            </a:pPr>
            <a:r>
              <a:rPr lang="tr-TR" sz="1600" b="1" dirty="0">
                <a:solidFill>
                  <a:srgbClr val="FF0000"/>
                </a:solidFill>
                <a:effectLst/>
                <a:latin typeface="Times New Roman" panose="02020603050405020304" pitchFamily="18" charset="0"/>
                <a:ea typeface="Georgia" panose="02040502050405020303" pitchFamily="18" charset="0"/>
                <a:cs typeface="Georgia" panose="02040502050405020303" pitchFamily="18" charset="0"/>
              </a:rPr>
              <a:t>TEMA 1. Eğitim‐Öğretime Erişim ve Katılım</a:t>
            </a:r>
            <a:endParaRPr lang="tr-TR" sz="1600" dirty="0">
              <a:solidFill>
                <a:srgbClr val="FF0000"/>
              </a:solidFill>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1</a:t>
            </a: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Öğrencilerin eğitim öğretime etkin katılımlarıyla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donanımlı olarak bir üst öğrenime geçişi sağlanacaktır.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dirty="0">
                <a:effectLst/>
                <a:latin typeface="Times New Roman" panose="02020603050405020304" pitchFamily="18" charset="0"/>
                <a:ea typeface="Georgia" panose="02040502050405020303" pitchFamily="18" charset="0"/>
                <a:cs typeface="Georgia" panose="02040502050405020303" pitchFamily="18" charset="0"/>
              </a:rPr>
              <a:t> </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solidFill>
                  <a:srgbClr val="FF0000"/>
                </a:solidFill>
                <a:effectLst/>
                <a:latin typeface="Times New Roman" panose="02020603050405020304" pitchFamily="18" charset="0"/>
                <a:ea typeface="Georgia" panose="02040502050405020303" pitchFamily="18" charset="0"/>
                <a:cs typeface="Georgia" panose="02040502050405020303" pitchFamily="18" charset="0"/>
              </a:rPr>
              <a:t>TEMA 2: Eğitim ve Öğretimde Kalite</a:t>
            </a:r>
            <a:endParaRPr lang="tr-TR" sz="1600" dirty="0">
              <a:solidFill>
                <a:srgbClr val="FF0000"/>
              </a:solidFill>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2</a:t>
            </a:r>
            <a:r>
              <a:rPr lang="tr-TR" sz="1600" dirty="0">
                <a:effectLst/>
                <a:latin typeface="Times New Roman" panose="02020603050405020304" pitchFamily="18" charset="0"/>
                <a:ea typeface="Georgia" panose="02040502050405020303" pitchFamily="18" charset="0"/>
                <a:cs typeface="Georgia" panose="02040502050405020303" pitchFamily="18" charset="0"/>
              </a:rPr>
              <a:t> Öğrencilere medeniyetimizin ve insanlığın ortak 			     değerleriyle çağın gereklerine uygun bilgi, beceri, tutum ve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davranışlar kazandırılacaktır.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3</a:t>
            </a:r>
            <a:r>
              <a:rPr lang="tr-TR" sz="1600" dirty="0">
                <a:effectLst/>
                <a:latin typeface="Times New Roman" panose="02020603050405020304" pitchFamily="18" charset="0"/>
                <a:ea typeface="Georgia" panose="02040502050405020303" pitchFamily="18" charset="0"/>
                <a:cs typeface="Georgia" panose="02040502050405020303" pitchFamily="18" charset="0"/>
              </a:rPr>
              <a:t> Ortaokul kademesinde öğrencilerin kaliteli eğitime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erişimleri fırsat eşitliği temelinde artırılarak bilişsel, duyuşsal ve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fiziksel olarak çok yönlü gelişimleri sağlanacak ve temel hayat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becerilerini edinmiş öğrenciler yetiştirilecektir.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solidFill>
                  <a:srgbClr val="FF0000"/>
                </a:solidFill>
                <a:effectLst/>
                <a:latin typeface="Times New Roman" panose="02020603050405020304" pitchFamily="18" charset="0"/>
                <a:ea typeface="Georgia" panose="02040502050405020303" pitchFamily="18" charset="0"/>
                <a:cs typeface="Georgia" panose="02040502050405020303" pitchFamily="18" charset="0"/>
              </a:rPr>
              <a:t>TEMA 3: Kurumsal Kapasite</a:t>
            </a:r>
            <a:endParaRPr lang="tr-TR" sz="1600" dirty="0">
              <a:solidFill>
                <a:srgbClr val="FF0000"/>
              </a:solidFill>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4</a:t>
            </a: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Eğitim ve öğretimin niteliğinin geliştirilmesini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sağlanacaktır.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5</a:t>
            </a:r>
            <a:r>
              <a:rPr lang="tr-TR" sz="1600"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Eğitim ortamlarının fiziki imkânları geliştirilecektir.</a:t>
            </a:r>
            <a:endParaRPr lang="tr-TR" sz="1600" dirty="0">
              <a:effectLst/>
              <a:latin typeface="Georgia" panose="02040502050405020303" pitchFamily="18" charset="0"/>
              <a:ea typeface="Georgia" panose="02040502050405020303" pitchFamily="18" charset="0"/>
              <a:cs typeface="Georgia" panose="02040502050405020303" pitchFamily="18" charset="0"/>
            </a:endParaRPr>
          </a:p>
          <a:p>
            <a:pPr marL="608330" marR="642620" algn="just">
              <a:spcAft>
                <a:spcPts val="0"/>
              </a:spcAft>
            </a:pPr>
            <a:r>
              <a:rPr lang="tr-TR" sz="1600" b="1" dirty="0">
                <a:effectLst/>
                <a:latin typeface="Times New Roman" panose="02020603050405020304" pitchFamily="18" charset="0"/>
                <a:ea typeface="Georgia" panose="02040502050405020303" pitchFamily="18" charset="0"/>
                <a:cs typeface="Georgia" panose="02040502050405020303" pitchFamily="18" charset="0"/>
              </a:rPr>
              <a:t>           </a:t>
            </a:r>
            <a:r>
              <a:rPr lang="tr-TR" sz="1600" b="1" dirty="0">
                <a:solidFill>
                  <a:srgbClr val="0070C0"/>
                </a:solidFill>
                <a:effectLst/>
                <a:latin typeface="Times New Roman" panose="02020603050405020304" pitchFamily="18" charset="0"/>
                <a:ea typeface="Georgia" panose="02040502050405020303" pitchFamily="18" charset="0"/>
                <a:cs typeface="Georgia" panose="02040502050405020303" pitchFamily="18" charset="0"/>
              </a:rPr>
              <a:t>Amaç 6</a:t>
            </a:r>
            <a:r>
              <a:rPr lang="tr-TR" sz="1600" dirty="0">
                <a:effectLst/>
                <a:latin typeface="Times New Roman" panose="02020603050405020304" pitchFamily="18" charset="0"/>
                <a:ea typeface="Georgia" panose="02040502050405020303" pitchFamily="18" charset="0"/>
                <a:cs typeface="Georgia" panose="02040502050405020303" pitchFamily="18" charset="0"/>
              </a:rPr>
              <a:t> Okulun eğitimin temel ilkeleri doğrultusunda niteliğini    </a:t>
            </a:r>
          </a:p>
          <a:p>
            <a:pPr marL="608330" marR="642620" algn="just">
              <a:spcAft>
                <a:spcPts val="0"/>
              </a:spcAft>
            </a:pPr>
            <a:r>
              <a:rPr lang="tr-TR" sz="1600" dirty="0">
                <a:latin typeface="Times New Roman" panose="02020603050405020304" pitchFamily="18" charset="0"/>
                <a:ea typeface="Georgia" panose="02040502050405020303" pitchFamily="18" charset="0"/>
                <a:cs typeface="Georgia" panose="02040502050405020303" pitchFamily="18" charset="0"/>
              </a:rPr>
              <a:t>           </a:t>
            </a:r>
            <a:r>
              <a:rPr lang="tr-TR" sz="1600" dirty="0">
                <a:effectLst/>
                <a:latin typeface="Times New Roman" panose="02020603050405020304" pitchFamily="18" charset="0"/>
                <a:ea typeface="Georgia" panose="02040502050405020303" pitchFamily="18" charset="0"/>
                <a:cs typeface="Georgia" panose="02040502050405020303" pitchFamily="18" charset="0"/>
              </a:rPr>
              <a:t>arttırmak amacıyla kurumsal kapasite geliştirilecektir.</a:t>
            </a:r>
            <a:endParaRPr lang="tr-TR" sz="1600" dirty="0"/>
          </a:p>
        </p:txBody>
      </p:sp>
      <p:sp>
        <p:nvSpPr>
          <p:cNvPr id="6" name="Metin kutusu 5">
            <a:extLst>
              <a:ext uri="{FF2B5EF4-FFF2-40B4-BE49-F238E27FC236}">
                <a16:creationId xmlns:a16="http://schemas.microsoft.com/office/drawing/2014/main" id="{EBBE6CE0-D8BB-9EFD-9E1A-7839311F4C9A}"/>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AMAÇLARIMIZ</a:t>
            </a:r>
          </a:p>
        </p:txBody>
      </p:sp>
    </p:spTree>
    <p:extLst>
      <p:ext uri="{BB962C8B-B14F-4D97-AF65-F5344CB8AC3E}">
        <p14:creationId xmlns:p14="http://schemas.microsoft.com/office/powerpoint/2010/main" val="323958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124EEE31-D59B-18FC-AD33-6FF04B2EE9F0}"/>
              </a:ext>
            </a:extLst>
          </p:cNvPr>
          <p:cNvGraphicFramePr>
            <a:graphicFrameLocks noGrp="1"/>
          </p:cNvGraphicFramePr>
          <p:nvPr>
            <p:extLst>
              <p:ext uri="{D42A27DB-BD31-4B8C-83A1-F6EECF244321}">
                <p14:modId xmlns:p14="http://schemas.microsoft.com/office/powerpoint/2010/main" val="3569177710"/>
              </p:ext>
            </p:extLst>
          </p:nvPr>
        </p:nvGraphicFramePr>
        <p:xfrm>
          <a:off x="1592825" y="1964319"/>
          <a:ext cx="7993626" cy="4267200"/>
        </p:xfrm>
        <a:graphic>
          <a:graphicData uri="http://schemas.openxmlformats.org/drawingml/2006/table">
            <a:tbl>
              <a:tblPr firstRow="1" bandRow="1">
                <a:tableStyleId>{BDBED569-4797-4DF1-A0F4-6AAB3CD982D8}</a:tableStyleId>
              </a:tblPr>
              <a:tblGrid>
                <a:gridCol w="2359742">
                  <a:extLst>
                    <a:ext uri="{9D8B030D-6E8A-4147-A177-3AD203B41FA5}">
                      <a16:colId xmlns:a16="http://schemas.microsoft.com/office/drawing/2014/main" val="565448548"/>
                    </a:ext>
                  </a:extLst>
                </a:gridCol>
                <a:gridCol w="5633884">
                  <a:extLst>
                    <a:ext uri="{9D8B030D-6E8A-4147-A177-3AD203B41FA5}">
                      <a16:colId xmlns:a16="http://schemas.microsoft.com/office/drawing/2014/main" val="4210795745"/>
                    </a:ext>
                  </a:extLst>
                </a:gridCol>
              </a:tblGrid>
              <a:tr h="252000">
                <a:tc>
                  <a:txBody>
                    <a:bodyPr/>
                    <a:lstStyle/>
                    <a:p>
                      <a:r>
                        <a:rPr lang="tr-TR" sz="1400" b="1" dirty="0">
                          <a:latin typeface="Times New Roman" panose="02020603050405020304" pitchFamily="18" charset="0"/>
                          <a:cs typeface="Times New Roman" panose="02020603050405020304" pitchFamily="18" charset="0"/>
                        </a:rPr>
                        <a:t>Okulun Resmi Adı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b="0" dirty="0">
                          <a:latin typeface="Times New Roman" panose="02020603050405020304" pitchFamily="18" charset="0"/>
                          <a:cs typeface="Times New Roman" panose="02020603050405020304" pitchFamily="18" charset="0"/>
                        </a:rPr>
                        <a:t>Mehmet Azman Çavuş Ortaokulu</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61473496"/>
                  </a:ext>
                </a:extLst>
              </a:tr>
              <a:tr h="252000">
                <a:tc>
                  <a:txBody>
                    <a:bodyPr/>
                    <a:lstStyle/>
                    <a:p>
                      <a:r>
                        <a:rPr lang="tr-TR" sz="1400" b="1" dirty="0">
                          <a:latin typeface="Times New Roman" panose="02020603050405020304" pitchFamily="18" charset="0"/>
                          <a:cs typeface="Times New Roman" panose="02020603050405020304" pitchFamily="18" charset="0"/>
                        </a:rPr>
                        <a:t>Okul Müdürü</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Gökhan ÖZBARUTLUOĞLU</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71268176"/>
                  </a:ext>
                </a:extLst>
              </a:tr>
              <a:tr h="252000">
                <a:tc>
                  <a:txBody>
                    <a:bodyPr/>
                    <a:lstStyle/>
                    <a:p>
                      <a:r>
                        <a:rPr lang="tr-TR" sz="1400" b="1" dirty="0">
                          <a:latin typeface="Times New Roman" panose="02020603050405020304" pitchFamily="18" charset="0"/>
                          <a:cs typeface="Times New Roman" panose="02020603050405020304" pitchFamily="18" charset="0"/>
                        </a:rPr>
                        <a:t>Müdür Yardımcısı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Muharrem GÖKMAN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4249006"/>
                  </a:ext>
                </a:extLst>
              </a:tr>
              <a:tr h="252000">
                <a:tc>
                  <a:txBody>
                    <a:bodyPr/>
                    <a:lstStyle/>
                    <a:p>
                      <a:r>
                        <a:rPr lang="tr-TR" sz="1400" b="1" dirty="0">
                          <a:latin typeface="Times New Roman" panose="02020603050405020304" pitchFamily="18" charset="0"/>
                          <a:cs typeface="Times New Roman" panose="02020603050405020304" pitchFamily="18" charset="0"/>
                        </a:rPr>
                        <a:t>Müdür Yardımcısı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Serçin POLAT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854106714"/>
                  </a:ext>
                </a:extLst>
              </a:tr>
              <a:tr h="252000">
                <a:tc>
                  <a:txBody>
                    <a:bodyPr/>
                    <a:lstStyle/>
                    <a:p>
                      <a:r>
                        <a:rPr lang="tr-TR" sz="1400" b="1" dirty="0">
                          <a:latin typeface="Times New Roman" panose="02020603050405020304" pitchFamily="18" charset="0"/>
                          <a:cs typeface="Times New Roman" panose="02020603050405020304" pitchFamily="18" charset="0"/>
                        </a:rPr>
                        <a:t>Okul Aile Birliği Başkanı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Tuğba BOZAN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40136255"/>
                  </a:ext>
                </a:extLst>
              </a:tr>
              <a:tr h="252000">
                <a:tc>
                  <a:txBody>
                    <a:bodyPr/>
                    <a:lstStyle/>
                    <a:p>
                      <a:r>
                        <a:rPr lang="tr-TR" sz="1400" b="1" dirty="0">
                          <a:latin typeface="Times New Roman" panose="02020603050405020304" pitchFamily="18" charset="0"/>
                          <a:cs typeface="Times New Roman" panose="02020603050405020304" pitchFamily="18" charset="0"/>
                        </a:rPr>
                        <a:t>Okul Adresi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1.Sakarya Mah. Özer </a:t>
                      </a:r>
                      <a:r>
                        <a:rPr lang="tr-TR" sz="1400" dirty="0" err="1">
                          <a:latin typeface="Times New Roman" panose="02020603050405020304" pitchFamily="18" charset="0"/>
                          <a:cs typeface="Times New Roman" panose="02020603050405020304" pitchFamily="18" charset="0"/>
                        </a:rPr>
                        <a:t>Sk</a:t>
                      </a:r>
                      <a:r>
                        <a:rPr lang="tr-TR" sz="1400" dirty="0">
                          <a:latin typeface="Times New Roman" panose="02020603050405020304" pitchFamily="18" charset="0"/>
                          <a:cs typeface="Times New Roman" panose="02020603050405020304" pitchFamily="18" charset="0"/>
                        </a:rPr>
                        <a:t>. No:13 İç Kapı No: 1 Karesi/BALIKESİR</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39455896"/>
                  </a:ext>
                </a:extLst>
              </a:tr>
              <a:tr h="252000">
                <a:tc>
                  <a:txBody>
                    <a:bodyPr/>
                    <a:lstStyle/>
                    <a:p>
                      <a:r>
                        <a:rPr lang="tr-TR" sz="1400" b="1" dirty="0">
                          <a:latin typeface="Times New Roman" panose="02020603050405020304" pitchFamily="18" charset="0"/>
                          <a:cs typeface="Times New Roman" panose="02020603050405020304" pitchFamily="18" charset="0"/>
                        </a:rPr>
                        <a:t>Telefon Numarası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02662274154</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01771177"/>
                  </a:ext>
                </a:extLst>
              </a:tr>
              <a:tr h="252000">
                <a:tc>
                  <a:txBody>
                    <a:bodyPr/>
                    <a:lstStyle/>
                    <a:p>
                      <a:r>
                        <a:rPr lang="tr-TR" sz="1400" b="1" dirty="0">
                          <a:latin typeface="Times New Roman" panose="02020603050405020304" pitchFamily="18" charset="0"/>
                          <a:cs typeface="Times New Roman" panose="02020603050405020304" pitchFamily="18" charset="0"/>
                        </a:rPr>
                        <a:t>Belgegeçer (</a:t>
                      </a:r>
                      <a:r>
                        <a:rPr lang="tr-TR" sz="1400" b="1" dirty="0" err="1">
                          <a:latin typeface="Times New Roman" panose="02020603050405020304" pitchFamily="18" charset="0"/>
                          <a:cs typeface="Times New Roman" panose="02020603050405020304" pitchFamily="18" charset="0"/>
                        </a:rPr>
                        <a:t>Fax</a:t>
                      </a:r>
                      <a:r>
                        <a:rPr lang="tr-TR" sz="1400" b="1" dirty="0">
                          <a:latin typeface="Times New Roman" panose="02020603050405020304" pitchFamily="18" charset="0"/>
                          <a:cs typeface="Times New Roman" panose="02020603050405020304" pitchFamily="18" charset="0"/>
                        </a:rPr>
                        <a:t>) Numarası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02662278817</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29477382"/>
                  </a:ext>
                </a:extLst>
              </a:tr>
              <a:tr h="252000">
                <a:tc>
                  <a:txBody>
                    <a:bodyPr/>
                    <a:lstStyle/>
                    <a:p>
                      <a:r>
                        <a:rPr lang="tr-TR" sz="1400" b="1" dirty="0">
                          <a:latin typeface="Times New Roman" panose="02020603050405020304" pitchFamily="18" charset="0"/>
                          <a:cs typeface="Times New Roman" panose="02020603050405020304" pitchFamily="18" charset="0"/>
                        </a:rPr>
                        <a:t>E-Posta Adresi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758420@meb.k12.tr</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40917226"/>
                  </a:ext>
                </a:extLst>
              </a:tr>
              <a:tr h="252000">
                <a:tc>
                  <a:txBody>
                    <a:bodyPr/>
                    <a:lstStyle/>
                    <a:p>
                      <a:r>
                        <a:rPr lang="tr-TR" sz="1400" b="1" dirty="0">
                          <a:latin typeface="Times New Roman" panose="02020603050405020304" pitchFamily="18" charset="0"/>
                          <a:cs typeface="Times New Roman" panose="02020603050405020304" pitchFamily="18" charset="0"/>
                        </a:rPr>
                        <a:t>Web Adresi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hlinkClick r:id="rId2"/>
                        </a:rPr>
                        <a:t>https://mehmetazmancavus.meb.k12.tr</a:t>
                      </a:r>
                      <a:r>
                        <a:rPr lang="tr-TR" sz="1400" dirty="0">
                          <a:latin typeface="Times New Roman" panose="02020603050405020304" pitchFamily="18" charset="0"/>
                          <a:cs typeface="Times New Roman" panose="02020603050405020304" pitchFamily="18" charset="0"/>
                        </a:rPr>
                        <a:t>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83749601"/>
                  </a:ext>
                </a:extLst>
              </a:tr>
              <a:tr h="252000">
                <a:tc>
                  <a:txBody>
                    <a:bodyPr/>
                    <a:lstStyle/>
                    <a:p>
                      <a:r>
                        <a:rPr lang="tr-TR" sz="1400" b="1" dirty="0">
                          <a:latin typeface="Times New Roman" panose="02020603050405020304" pitchFamily="18" charset="0"/>
                          <a:cs typeface="Times New Roman" panose="02020603050405020304" pitchFamily="18" charset="0"/>
                        </a:rPr>
                        <a:t>Öğretim Şekli</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Tam Gün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91771548"/>
                  </a:ext>
                </a:extLst>
              </a:tr>
              <a:tr h="252000">
                <a:tc>
                  <a:txBody>
                    <a:bodyPr/>
                    <a:lstStyle/>
                    <a:p>
                      <a:r>
                        <a:rPr lang="tr-TR" sz="1400" b="1" dirty="0">
                          <a:latin typeface="Times New Roman" panose="02020603050405020304" pitchFamily="18" charset="0"/>
                          <a:cs typeface="Times New Roman" panose="02020603050405020304" pitchFamily="18" charset="0"/>
                        </a:rPr>
                        <a:t>Öğretime Başlama Yılı</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2014</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22738694"/>
                  </a:ext>
                </a:extLst>
              </a:tr>
              <a:tr h="252000">
                <a:tc>
                  <a:txBody>
                    <a:bodyPr/>
                    <a:lstStyle/>
                    <a:p>
                      <a:r>
                        <a:rPr lang="tr-TR" sz="1400" b="1" dirty="0">
                          <a:latin typeface="Times New Roman" panose="02020603050405020304" pitchFamily="18" charset="0"/>
                          <a:cs typeface="Times New Roman" panose="02020603050405020304" pitchFamily="18" charset="0"/>
                        </a:rPr>
                        <a:t>Kurum Kodu</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rPr>
                        <a:t>758420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83918711"/>
                  </a:ext>
                </a:extLst>
              </a:tr>
              <a:tr h="252000">
                <a:tc>
                  <a:txBody>
                    <a:bodyPr/>
                    <a:lstStyle/>
                    <a:p>
                      <a:r>
                        <a:rPr lang="tr-TR" sz="1400" b="1" dirty="0">
                          <a:latin typeface="Times New Roman" panose="02020603050405020304" pitchFamily="18" charset="0"/>
                          <a:cs typeface="Times New Roman" panose="02020603050405020304" pitchFamily="18" charset="0"/>
                        </a:rPr>
                        <a:t>Coğrafi Konum (link)</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latin typeface="Times New Roman" panose="02020603050405020304" pitchFamily="18" charset="0"/>
                          <a:cs typeface="Times New Roman" panose="02020603050405020304" pitchFamily="18" charset="0"/>
                          <a:hlinkClick r:id="rId3"/>
                        </a:rPr>
                        <a:t>https://maps.app.goo.gl/KXdCjebCLQmuVLVt8</a:t>
                      </a:r>
                      <a:r>
                        <a:rPr lang="tr-TR" sz="1400" dirty="0">
                          <a:latin typeface="Times New Roman" panose="02020603050405020304" pitchFamily="18" charset="0"/>
                          <a:cs typeface="Times New Roman" panose="02020603050405020304" pitchFamily="18" charset="0"/>
                        </a:rPr>
                        <a:t>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89642881"/>
                  </a:ext>
                </a:extLst>
              </a:tr>
            </a:tbl>
          </a:graphicData>
        </a:graphic>
      </p:graphicFrame>
      <p:sp>
        <p:nvSpPr>
          <p:cNvPr id="5" name="Metin kutusu 4">
            <a:extLst>
              <a:ext uri="{FF2B5EF4-FFF2-40B4-BE49-F238E27FC236}">
                <a16:creationId xmlns:a16="http://schemas.microsoft.com/office/drawing/2014/main" id="{FBE06A90-A84E-D2FF-F95A-794A5D0D1101}"/>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OKULA İLİŞKİN  GENEL BİLGİLER</a:t>
            </a:r>
          </a:p>
        </p:txBody>
      </p:sp>
    </p:spTree>
    <p:extLst>
      <p:ext uri="{BB962C8B-B14F-4D97-AF65-F5344CB8AC3E}">
        <p14:creationId xmlns:p14="http://schemas.microsoft.com/office/powerpoint/2010/main" val="400006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F91E3EA-8CFE-B832-54C1-8EB692FEB72C}"/>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OKULUN TARİHÇESİ</a:t>
            </a:r>
          </a:p>
        </p:txBody>
      </p:sp>
      <p:sp>
        <p:nvSpPr>
          <p:cNvPr id="5" name="Metin kutusu 4">
            <a:extLst>
              <a:ext uri="{FF2B5EF4-FFF2-40B4-BE49-F238E27FC236}">
                <a16:creationId xmlns:a16="http://schemas.microsoft.com/office/drawing/2014/main" id="{91AA6D87-6072-F69D-E33A-046B1AAF086A}"/>
              </a:ext>
            </a:extLst>
          </p:cNvPr>
          <p:cNvSpPr txBox="1"/>
          <p:nvPr/>
        </p:nvSpPr>
        <p:spPr>
          <a:xfrm>
            <a:off x="403126" y="1769712"/>
            <a:ext cx="9846234" cy="1477328"/>
          </a:xfrm>
          <a:prstGeom prst="rect">
            <a:avLst/>
          </a:prstGeom>
          <a:noFill/>
        </p:spPr>
        <p:txBody>
          <a:bodyPr wrap="square" rtlCol="0">
            <a:spAutoFit/>
          </a:bodyPr>
          <a:lstStyle/>
          <a:p>
            <a:pPr algn="just"/>
            <a:r>
              <a:rPr lang="tr-TR" sz="1800" dirty="0">
                <a:effectLst/>
                <a:latin typeface="Times New Roman" panose="02020603050405020304" pitchFamily="18" charset="0"/>
                <a:ea typeface="Georgia" panose="02040502050405020303" pitchFamily="18" charset="0"/>
                <a:cs typeface="Georgia" panose="02040502050405020303" pitchFamily="18" charset="0"/>
              </a:rPr>
              <a:t>	     Mehmet Azman Çavuş Çanakkale Kara Savaşlarına katılmış bir Çanakkale gazisidir. Gazi Hacı Mehmet Azman Çavuş 1891 Yılında Balıkesir´in İvrindi İlçesinin </a:t>
            </a:r>
            <a:r>
              <a:rPr lang="tr-TR" sz="1800" dirty="0" err="1">
                <a:effectLst/>
                <a:latin typeface="Times New Roman" panose="02020603050405020304" pitchFamily="18" charset="0"/>
                <a:ea typeface="Georgia" panose="02040502050405020303" pitchFamily="18" charset="0"/>
                <a:cs typeface="Georgia" panose="02040502050405020303" pitchFamily="18" charset="0"/>
              </a:rPr>
              <a:t>Mallıca</a:t>
            </a:r>
            <a:r>
              <a:rPr lang="tr-TR" sz="1800" dirty="0">
                <a:effectLst/>
                <a:latin typeface="Times New Roman" panose="02020603050405020304" pitchFamily="18" charset="0"/>
                <a:ea typeface="Georgia" panose="02040502050405020303" pitchFamily="18" charset="0"/>
                <a:cs typeface="Georgia" panose="02040502050405020303" pitchFamily="18" charset="0"/>
              </a:rPr>
              <a:t> Köyünde doğmuş olup 1992 yılında doğduğu köyde vefat etmiştir. Kahraman Çanakkale Gazimiz Hacı Mehmet Azman Çavuş´un adını yaşatmak adına 2014 yılında TOKİ tarafından yapılan okulumuza Mehmet Azman Çavuş Ortaokulu adı verilmiştir. </a:t>
            </a:r>
            <a:endParaRPr lang="tr-TR" dirty="0"/>
          </a:p>
        </p:txBody>
      </p:sp>
      <p:pic>
        <p:nvPicPr>
          <p:cNvPr id="6146" name="Picture 2" descr="Mehmet Azman Çavuş kimdir? - Mehmet Azman Çavuş Ortaokulu">
            <a:extLst>
              <a:ext uri="{FF2B5EF4-FFF2-40B4-BE49-F238E27FC236}">
                <a16:creationId xmlns:a16="http://schemas.microsoft.com/office/drawing/2014/main" id="{B668826B-5540-70EF-11D2-33D221D7B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35" r="16410"/>
          <a:stretch/>
        </p:blipFill>
        <p:spPr bwMode="auto">
          <a:xfrm>
            <a:off x="442453" y="3405497"/>
            <a:ext cx="3716594" cy="311701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22C94858-B0CF-50A0-FC11-B62281F78E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920" y="3405496"/>
            <a:ext cx="6486440" cy="3117013"/>
          </a:xfrm>
          <a:prstGeom prst="rect">
            <a:avLst/>
          </a:prstGeom>
        </p:spPr>
      </p:pic>
    </p:spTree>
    <p:extLst>
      <p:ext uri="{BB962C8B-B14F-4D97-AF65-F5344CB8AC3E}">
        <p14:creationId xmlns:p14="http://schemas.microsoft.com/office/powerpoint/2010/main" val="250877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F6FAD34-575D-F84E-C147-469BF5A6D1C4}"/>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 BİNA BİLGİLERİ</a:t>
            </a:r>
          </a:p>
        </p:txBody>
      </p:sp>
      <p:graphicFrame>
        <p:nvGraphicFramePr>
          <p:cNvPr id="5" name="Tablo 4">
            <a:extLst>
              <a:ext uri="{FF2B5EF4-FFF2-40B4-BE49-F238E27FC236}">
                <a16:creationId xmlns:a16="http://schemas.microsoft.com/office/drawing/2014/main" id="{B4A5CA30-3BF4-95DC-C32C-5DACB4742E62}"/>
              </a:ext>
            </a:extLst>
          </p:cNvPr>
          <p:cNvGraphicFramePr>
            <a:graphicFrameLocks noGrp="1"/>
          </p:cNvGraphicFramePr>
          <p:nvPr>
            <p:extLst>
              <p:ext uri="{D42A27DB-BD31-4B8C-83A1-F6EECF244321}">
                <p14:modId xmlns:p14="http://schemas.microsoft.com/office/powerpoint/2010/main" val="2537940182"/>
              </p:ext>
            </p:extLst>
          </p:nvPr>
        </p:nvGraphicFramePr>
        <p:xfrm>
          <a:off x="623581" y="1742053"/>
          <a:ext cx="4515848" cy="4670933"/>
        </p:xfrm>
        <a:graphic>
          <a:graphicData uri="http://schemas.openxmlformats.org/drawingml/2006/table">
            <a:tbl>
              <a:tblPr firstRow="1" bandRow="1">
                <a:tableStyleId>{BDBED569-4797-4DF1-A0F4-6AAB3CD982D8}</a:tableStyleId>
              </a:tblPr>
              <a:tblGrid>
                <a:gridCol w="2183017">
                  <a:extLst>
                    <a:ext uri="{9D8B030D-6E8A-4147-A177-3AD203B41FA5}">
                      <a16:colId xmlns:a16="http://schemas.microsoft.com/office/drawing/2014/main" val="565448548"/>
                    </a:ext>
                  </a:extLst>
                </a:gridCol>
                <a:gridCol w="2332831">
                  <a:extLst>
                    <a:ext uri="{9D8B030D-6E8A-4147-A177-3AD203B41FA5}">
                      <a16:colId xmlns:a16="http://schemas.microsoft.com/office/drawing/2014/main" val="4210795745"/>
                    </a:ext>
                  </a:extLst>
                </a:gridCol>
              </a:tblGrid>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b="0" dirty="0">
                          <a:solidFill>
                            <a:schemeClr val="tx1"/>
                          </a:solidFill>
                          <a:latin typeface="Times New Roman" panose="02020603050405020304" pitchFamily="18" charset="0"/>
                          <a:cs typeface="Times New Roman" panose="02020603050405020304" pitchFamily="18" charset="0"/>
                        </a:rPr>
                        <a:t>Balıkesir</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61473496"/>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İlçe</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Karesi</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71268176"/>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Mahalle/Köy</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 Sakarya</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4249006"/>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Cadde/Sokak</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Özer Sokak</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854106714"/>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Dış Kapı No</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40136255"/>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İç Kapı No</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39455896"/>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Yapım Yılı</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2014</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01771177"/>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Son Onarım Yılı</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29477382"/>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Deprem Güçlendirme</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Yok</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40917226"/>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Blok Sayısı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83749601"/>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Kat Adedi</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Bodrum+Zemin+2</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91771548"/>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Toplam Oturum Alanı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1.650 m²</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22738694"/>
                  </a:ext>
                </a:extLst>
              </a:tr>
              <a:tr h="252000">
                <a:tc>
                  <a:txBody>
                    <a:bodyPr/>
                    <a:lstStyle/>
                    <a:p>
                      <a:pPr algn="l">
                        <a:lnSpc>
                          <a:spcPct val="115000"/>
                        </a:lnSpc>
                        <a:spcAft>
                          <a:spcPts val="1000"/>
                        </a:spcAft>
                      </a:pPr>
                      <a:r>
                        <a:rPr lang="tr-TR"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Okul Sahası Alanı (Mevcut durum bahçe Dâhil)</a:t>
                      </a:r>
                      <a:endParaRPr lang="tr-TR"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2.150 m²</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83918711"/>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Derslik Sayısı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29</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89642881"/>
                  </a:ext>
                </a:extLst>
              </a:tr>
              <a:tr h="25200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Anasınıfı Derslik Sayısı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19911067"/>
                  </a:ext>
                </a:extLst>
              </a:tr>
            </a:tbl>
          </a:graphicData>
        </a:graphic>
      </p:graphicFrame>
      <p:graphicFrame>
        <p:nvGraphicFramePr>
          <p:cNvPr id="6" name="Tablo 5">
            <a:extLst>
              <a:ext uri="{FF2B5EF4-FFF2-40B4-BE49-F238E27FC236}">
                <a16:creationId xmlns:a16="http://schemas.microsoft.com/office/drawing/2014/main" id="{818161E5-71C1-7A66-687A-89714F2FD160}"/>
              </a:ext>
            </a:extLst>
          </p:cNvPr>
          <p:cNvGraphicFramePr>
            <a:graphicFrameLocks noGrp="1"/>
          </p:cNvGraphicFramePr>
          <p:nvPr>
            <p:extLst>
              <p:ext uri="{D42A27DB-BD31-4B8C-83A1-F6EECF244321}">
                <p14:modId xmlns:p14="http://schemas.microsoft.com/office/powerpoint/2010/main" val="2883117496"/>
              </p:ext>
            </p:extLst>
          </p:nvPr>
        </p:nvGraphicFramePr>
        <p:xfrm>
          <a:off x="5513057" y="1781381"/>
          <a:ext cx="4397859" cy="4572000"/>
        </p:xfrm>
        <a:graphic>
          <a:graphicData uri="http://schemas.openxmlformats.org/drawingml/2006/table">
            <a:tbl>
              <a:tblPr firstRow="1" bandRow="1">
                <a:tableStyleId>{BDBED569-4797-4DF1-A0F4-6AAB3CD982D8}</a:tableStyleId>
              </a:tblPr>
              <a:tblGrid>
                <a:gridCol w="2234762">
                  <a:extLst>
                    <a:ext uri="{9D8B030D-6E8A-4147-A177-3AD203B41FA5}">
                      <a16:colId xmlns:a16="http://schemas.microsoft.com/office/drawing/2014/main" val="565448548"/>
                    </a:ext>
                  </a:extLst>
                </a:gridCol>
                <a:gridCol w="2163097">
                  <a:extLst>
                    <a:ext uri="{9D8B030D-6E8A-4147-A177-3AD203B41FA5}">
                      <a16:colId xmlns:a16="http://schemas.microsoft.com/office/drawing/2014/main" val="4210795745"/>
                    </a:ext>
                  </a:extLst>
                </a:gridCol>
              </a:tblGrid>
              <a:tr h="0">
                <a:tc>
                  <a:txBody>
                    <a:bodyPr/>
                    <a:lstStyle/>
                    <a:p>
                      <a:pPr algn="l">
                        <a:lnSpc>
                          <a:spcPct val="115000"/>
                        </a:lnSpc>
                        <a:spcAft>
                          <a:spcPts val="100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Özel Eğitim Sınıfı Sayısı</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b="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61473496"/>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Kütüphane(Var/Yok)</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Var</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74926192"/>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Isınma Şekli</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Kaloriferli</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71268176"/>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Yakıt Türü</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Doğalgaz</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4249006"/>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Kamera Sayısı</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32</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40136255"/>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Pansiyon(Var/Yok)</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Yok</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439455896"/>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12179</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301771177"/>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Parsel</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29477382"/>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Tapu Alanı</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8.010,82 m²</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4853047"/>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Mahalle No</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205361</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583749601"/>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MERNİS Adres No</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1844867893</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91771548"/>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MERNİS Bina Kodu</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27101415</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22738694"/>
                  </a:ext>
                </a:extLst>
              </a:tr>
              <a:tr h="294025">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CBS Bina Kampüs ID	</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21020050</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83918711"/>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CBS Bina Sıra No	</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110200063</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89642881"/>
                  </a:ext>
                </a:extLst>
              </a:tr>
              <a:tr h="252000">
                <a:tc>
                  <a:txBody>
                    <a:bodyPr/>
                    <a:lstStyle/>
                    <a:p>
                      <a:pPr algn="l">
                        <a:lnSpc>
                          <a:spcPct val="115000"/>
                        </a:lnSpc>
                        <a:spcAft>
                          <a:spcPts val="1000"/>
                        </a:spcAft>
                      </a:pPr>
                      <a:r>
                        <a:rPr lang="tr-TR" sz="12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DETSİS Kodu</a:t>
                      </a: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r>
                        <a:rPr lang="tr-TR" sz="1400" dirty="0">
                          <a:solidFill>
                            <a:schemeClr val="tx1"/>
                          </a:solidFill>
                          <a:latin typeface="Times New Roman" panose="02020603050405020304" pitchFamily="18" charset="0"/>
                          <a:cs typeface="Times New Roman" panose="02020603050405020304" pitchFamily="18" charset="0"/>
                        </a:rPr>
                        <a:t>45198455</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19911067"/>
                  </a:ext>
                </a:extLst>
              </a:tr>
            </a:tbl>
          </a:graphicData>
        </a:graphic>
      </p:graphicFrame>
    </p:spTree>
    <p:extLst>
      <p:ext uri="{BB962C8B-B14F-4D97-AF65-F5344CB8AC3E}">
        <p14:creationId xmlns:p14="http://schemas.microsoft.com/office/powerpoint/2010/main" val="11129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FA0B8611-9932-636C-8431-DC4FB286E704}"/>
              </a:ext>
            </a:extLst>
          </p:cNvPr>
          <p:cNvSpPr txBox="1"/>
          <p:nvPr/>
        </p:nvSpPr>
        <p:spPr>
          <a:xfrm>
            <a:off x="1" y="96492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 FİZİKİ MEKAN DURUMU</a:t>
            </a:r>
          </a:p>
        </p:txBody>
      </p:sp>
      <p:graphicFrame>
        <p:nvGraphicFramePr>
          <p:cNvPr id="3" name="Tablo 2">
            <a:extLst>
              <a:ext uri="{FF2B5EF4-FFF2-40B4-BE49-F238E27FC236}">
                <a16:creationId xmlns:a16="http://schemas.microsoft.com/office/drawing/2014/main" id="{276EC8FD-0D67-BB6D-FA8A-0EC184AEE1D3}"/>
              </a:ext>
            </a:extLst>
          </p:cNvPr>
          <p:cNvGraphicFramePr>
            <a:graphicFrameLocks noGrp="1"/>
          </p:cNvGraphicFramePr>
          <p:nvPr>
            <p:extLst>
              <p:ext uri="{D42A27DB-BD31-4B8C-83A1-F6EECF244321}">
                <p14:modId xmlns:p14="http://schemas.microsoft.com/office/powerpoint/2010/main" val="256590722"/>
              </p:ext>
            </p:extLst>
          </p:nvPr>
        </p:nvGraphicFramePr>
        <p:xfrm>
          <a:off x="5613954" y="1753626"/>
          <a:ext cx="4680002" cy="4752001"/>
        </p:xfrm>
        <a:graphic>
          <a:graphicData uri="http://schemas.openxmlformats.org/drawingml/2006/table">
            <a:tbl>
              <a:tblPr firstRow="1" firstCol="1" lastRow="1" lastCol="1" bandRow="1" bandCol="1">
                <a:tableStyleId>{BC89EF96-8CEA-46FF-86C4-4CE0E7609802}</a:tableStyleId>
              </a:tblPr>
              <a:tblGrid>
                <a:gridCol w="2131354">
                  <a:extLst>
                    <a:ext uri="{9D8B030D-6E8A-4147-A177-3AD203B41FA5}">
                      <a16:colId xmlns:a16="http://schemas.microsoft.com/office/drawing/2014/main" val="1612236608"/>
                    </a:ext>
                  </a:extLst>
                </a:gridCol>
                <a:gridCol w="637162">
                  <a:extLst>
                    <a:ext uri="{9D8B030D-6E8A-4147-A177-3AD203B41FA5}">
                      <a16:colId xmlns:a16="http://schemas.microsoft.com/office/drawing/2014/main" val="764120237"/>
                    </a:ext>
                  </a:extLst>
                </a:gridCol>
                <a:gridCol w="637162">
                  <a:extLst>
                    <a:ext uri="{9D8B030D-6E8A-4147-A177-3AD203B41FA5}">
                      <a16:colId xmlns:a16="http://schemas.microsoft.com/office/drawing/2014/main" val="1404329263"/>
                    </a:ext>
                  </a:extLst>
                </a:gridCol>
                <a:gridCol w="637162">
                  <a:extLst>
                    <a:ext uri="{9D8B030D-6E8A-4147-A177-3AD203B41FA5}">
                      <a16:colId xmlns:a16="http://schemas.microsoft.com/office/drawing/2014/main" val="2056783689"/>
                    </a:ext>
                  </a:extLst>
                </a:gridCol>
                <a:gridCol w="637162">
                  <a:extLst>
                    <a:ext uri="{9D8B030D-6E8A-4147-A177-3AD203B41FA5}">
                      <a16:colId xmlns:a16="http://schemas.microsoft.com/office/drawing/2014/main" val="380109958"/>
                    </a:ext>
                  </a:extLst>
                </a:gridCol>
              </a:tblGrid>
              <a:tr h="330505">
                <a:tc>
                  <a:txBody>
                    <a:bodyPr/>
                    <a:lstStyle/>
                    <a:p>
                      <a:pPr marL="67945" algn="ctr">
                        <a:spcBef>
                          <a:spcPts val="25"/>
                        </a:spcBef>
                        <a:spcAft>
                          <a:spcPts val="0"/>
                        </a:spcAft>
                      </a:pPr>
                      <a:r>
                        <a:rPr lang="tr-TR" sz="1300" spc="-25" dirty="0">
                          <a:solidFill>
                            <a:schemeClr val="bg1"/>
                          </a:solidFill>
                          <a:effectLst/>
                          <a:latin typeface="Times New Roman" panose="02020603050405020304" pitchFamily="18" charset="0"/>
                          <a:cs typeface="Times New Roman" panose="02020603050405020304" pitchFamily="18" charset="0"/>
                        </a:rPr>
                        <a:t>Fiziki</a:t>
                      </a:r>
                      <a:r>
                        <a:rPr lang="tr-TR" sz="1300" spc="-10" dirty="0">
                          <a:solidFill>
                            <a:schemeClr val="bg1"/>
                          </a:solidFill>
                          <a:effectLst/>
                          <a:latin typeface="Times New Roman" panose="02020603050405020304" pitchFamily="18" charset="0"/>
                          <a:cs typeface="Times New Roman" panose="02020603050405020304" pitchFamily="18" charset="0"/>
                        </a:rPr>
                        <a:t> Mekân</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25"/>
                        </a:spcBef>
                      </a:pPr>
                      <a:r>
                        <a:rPr lang="tr-TR" sz="1300" spc="-25" dirty="0">
                          <a:solidFill>
                            <a:schemeClr val="bg1"/>
                          </a:solidFill>
                          <a:effectLst/>
                          <a:latin typeface="Times New Roman" panose="02020603050405020304" pitchFamily="18" charset="0"/>
                          <a:cs typeface="Times New Roman" panose="02020603050405020304" pitchFamily="18" charset="0"/>
                        </a:rPr>
                        <a:t>Var</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5"/>
                        </a:spcBef>
                      </a:pPr>
                      <a:r>
                        <a:rPr lang="tr-TR" sz="1300" spc="-25" dirty="0">
                          <a:solidFill>
                            <a:schemeClr val="bg1"/>
                          </a:solidFill>
                          <a:effectLst/>
                          <a:latin typeface="Times New Roman" panose="02020603050405020304" pitchFamily="18" charset="0"/>
                          <a:cs typeface="Times New Roman" panose="02020603050405020304" pitchFamily="18" charset="0"/>
                        </a:rPr>
                        <a:t>Yok</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5"/>
                        </a:spcBef>
                      </a:pPr>
                      <a:r>
                        <a:rPr lang="tr-TR" sz="1300" spc="-10">
                          <a:solidFill>
                            <a:schemeClr val="bg1"/>
                          </a:solidFill>
                          <a:effectLst/>
                          <a:latin typeface="Times New Roman" panose="02020603050405020304" pitchFamily="18" charset="0"/>
                          <a:cs typeface="Times New Roman" panose="02020603050405020304" pitchFamily="18" charset="0"/>
                        </a:rPr>
                        <a:t>Adedi</a:t>
                      </a:r>
                      <a:endParaRPr lang="tr-TR" sz="130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25"/>
                        </a:spcBef>
                      </a:pPr>
                      <a:r>
                        <a:rPr lang="tr-TR" sz="1300" spc="-10" dirty="0">
                          <a:solidFill>
                            <a:schemeClr val="bg1"/>
                          </a:solidFill>
                          <a:effectLst/>
                          <a:latin typeface="Times New Roman" panose="02020603050405020304" pitchFamily="18" charset="0"/>
                          <a:cs typeface="Times New Roman" panose="02020603050405020304" pitchFamily="18" charset="0"/>
                        </a:rPr>
                        <a:t>İhtiyaç</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3273885695"/>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Drama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52824423"/>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Halk Oyunları Salonu</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a:effectLst/>
                          <a:latin typeface="Times New Roman" panose="02020603050405020304" pitchFamily="18" charset="0"/>
                          <a:cs typeface="Times New Roman" panose="02020603050405020304" pitchFamily="18" charset="0"/>
                        </a:rPr>
                        <a:t>0</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94667372"/>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Güreş, Jimnastik Salonu</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0</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07055186"/>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Dart Salonu</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a:effectLst/>
                          <a:latin typeface="Times New Roman" panose="02020603050405020304" pitchFamily="18" charset="0"/>
                          <a:cs typeface="Times New Roman" panose="02020603050405020304" pitchFamily="18" charset="0"/>
                        </a:rPr>
                        <a:t>0</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258984262"/>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Soyunma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4272670"/>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Teknoloji Tasarım Atölyesi</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40096232"/>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Çok Amaçlı Spor Salonu</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a:effectLst/>
                          <a:latin typeface="Times New Roman" panose="02020603050405020304" pitchFamily="18" charset="0"/>
                          <a:cs typeface="Times New Roman" panose="02020603050405020304" pitchFamily="18" charset="0"/>
                        </a:rPr>
                        <a:t>√</a:t>
                      </a:r>
                      <a:endParaRPr lang="tr-TR" sz="1300" b="1">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 </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12669260"/>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Toplantı Salonu</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1263314"/>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Erkek Mescit</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839483599"/>
                  </a:ext>
                </a:extLst>
              </a:tr>
              <a:tr h="260088">
                <a:tc>
                  <a:txBody>
                    <a:bodyPr/>
                    <a:lstStyle/>
                    <a:p>
                      <a:pPr marL="67945"/>
                      <a:r>
                        <a:rPr lang="tr-TR" sz="1300" b="0" dirty="0">
                          <a:effectLst/>
                          <a:latin typeface="Times New Roman" panose="02020603050405020304" pitchFamily="18" charset="0"/>
                          <a:cs typeface="Times New Roman" panose="02020603050405020304" pitchFamily="18" charset="0"/>
                        </a:rPr>
                        <a:t>Kadın Mescit</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132800829"/>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Depo</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13</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60038897"/>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Arşiv</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726476237"/>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Engelli WC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2278272"/>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Erkek Öğrenci WC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8</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978448957"/>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Kız Öğrenci WC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9</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93081633"/>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Erkek Öğretmen WC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5</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987173256"/>
                  </a:ext>
                </a:extLst>
              </a:tr>
              <a:tr h="260088">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Kadın Öğretmen WC</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4</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3232131"/>
                  </a:ext>
                </a:extLst>
              </a:tr>
            </a:tbl>
          </a:graphicData>
        </a:graphic>
      </p:graphicFrame>
      <p:graphicFrame>
        <p:nvGraphicFramePr>
          <p:cNvPr id="5" name="Tablo 4">
            <a:extLst>
              <a:ext uri="{FF2B5EF4-FFF2-40B4-BE49-F238E27FC236}">
                <a16:creationId xmlns:a16="http://schemas.microsoft.com/office/drawing/2014/main" id="{B653B7DF-7F7B-5529-0DD3-40DC237A2789}"/>
              </a:ext>
            </a:extLst>
          </p:cNvPr>
          <p:cNvGraphicFramePr>
            <a:graphicFrameLocks noGrp="1"/>
          </p:cNvGraphicFramePr>
          <p:nvPr>
            <p:extLst>
              <p:ext uri="{D42A27DB-BD31-4B8C-83A1-F6EECF244321}">
                <p14:modId xmlns:p14="http://schemas.microsoft.com/office/powerpoint/2010/main" val="3285746275"/>
              </p:ext>
            </p:extLst>
          </p:nvPr>
        </p:nvGraphicFramePr>
        <p:xfrm>
          <a:off x="194793" y="1753626"/>
          <a:ext cx="4824002" cy="4751996"/>
        </p:xfrm>
        <a:graphic>
          <a:graphicData uri="http://schemas.openxmlformats.org/drawingml/2006/table">
            <a:tbl>
              <a:tblPr firstRow="1" firstCol="1" lastRow="1" lastCol="1" bandRow="1" bandCol="1">
                <a:tableStyleId>{BC89EF96-8CEA-46FF-86C4-4CE0E7609802}</a:tableStyleId>
              </a:tblPr>
              <a:tblGrid>
                <a:gridCol w="2196934">
                  <a:extLst>
                    <a:ext uri="{9D8B030D-6E8A-4147-A177-3AD203B41FA5}">
                      <a16:colId xmlns:a16="http://schemas.microsoft.com/office/drawing/2014/main" val="1612236608"/>
                    </a:ext>
                  </a:extLst>
                </a:gridCol>
                <a:gridCol w="656767">
                  <a:extLst>
                    <a:ext uri="{9D8B030D-6E8A-4147-A177-3AD203B41FA5}">
                      <a16:colId xmlns:a16="http://schemas.microsoft.com/office/drawing/2014/main" val="764120237"/>
                    </a:ext>
                  </a:extLst>
                </a:gridCol>
                <a:gridCol w="656767">
                  <a:extLst>
                    <a:ext uri="{9D8B030D-6E8A-4147-A177-3AD203B41FA5}">
                      <a16:colId xmlns:a16="http://schemas.microsoft.com/office/drawing/2014/main" val="1404329263"/>
                    </a:ext>
                  </a:extLst>
                </a:gridCol>
                <a:gridCol w="656767">
                  <a:extLst>
                    <a:ext uri="{9D8B030D-6E8A-4147-A177-3AD203B41FA5}">
                      <a16:colId xmlns:a16="http://schemas.microsoft.com/office/drawing/2014/main" val="2056783689"/>
                    </a:ext>
                  </a:extLst>
                </a:gridCol>
                <a:gridCol w="656767">
                  <a:extLst>
                    <a:ext uri="{9D8B030D-6E8A-4147-A177-3AD203B41FA5}">
                      <a16:colId xmlns:a16="http://schemas.microsoft.com/office/drawing/2014/main" val="380109958"/>
                    </a:ext>
                  </a:extLst>
                </a:gridCol>
              </a:tblGrid>
              <a:tr h="336558">
                <a:tc>
                  <a:txBody>
                    <a:bodyPr/>
                    <a:lstStyle/>
                    <a:p>
                      <a:pPr marL="67945" algn="ctr">
                        <a:spcBef>
                          <a:spcPts val="25"/>
                        </a:spcBef>
                        <a:spcAft>
                          <a:spcPts val="0"/>
                        </a:spcAft>
                      </a:pPr>
                      <a:r>
                        <a:rPr lang="tr-TR" sz="1300" spc="-25" dirty="0">
                          <a:solidFill>
                            <a:schemeClr val="bg1"/>
                          </a:solidFill>
                          <a:effectLst/>
                          <a:latin typeface="Times New Roman" panose="02020603050405020304" pitchFamily="18" charset="0"/>
                          <a:cs typeface="Times New Roman" panose="02020603050405020304" pitchFamily="18" charset="0"/>
                        </a:rPr>
                        <a:t>Fiziki</a:t>
                      </a:r>
                      <a:r>
                        <a:rPr lang="tr-TR" sz="1300" spc="-10" dirty="0">
                          <a:solidFill>
                            <a:schemeClr val="bg1"/>
                          </a:solidFill>
                          <a:effectLst/>
                          <a:latin typeface="Times New Roman" panose="02020603050405020304" pitchFamily="18" charset="0"/>
                          <a:cs typeface="Times New Roman" panose="02020603050405020304" pitchFamily="18" charset="0"/>
                        </a:rPr>
                        <a:t> Mekân</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25"/>
                        </a:spcBef>
                      </a:pPr>
                      <a:r>
                        <a:rPr lang="tr-TR" sz="1300" spc="-25" dirty="0">
                          <a:solidFill>
                            <a:schemeClr val="bg1"/>
                          </a:solidFill>
                          <a:effectLst/>
                          <a:latin typeface="Times New Roman" panose="02020603050405020304" pitchFamily="18" charset="0"/>
                          <a:cs typeface="Times New Roman" panose="02020603050405020304" pitchFamily="18" charset="0"/>
                        </a:rPr>
                        <a:t>Var</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5"/>
                        </a:spcBef>
                      </a:pPr>
                      <a:r>
                        <a:rPr lang="tr-TR" sz="1300" spc="-25" dirty="0">
                          <a:solidFill>
                            <a:schemeClr val="bg1"/>
                          </a:solidFill>
                          <a:effectLst/>
                          <a:latin typeface="Times New Roman" panose="02020603050405020304" pitchFamily="18" charset="0"/>
                          <a:cs typeface="Times New Roman" panose="02020603050405020304" pitchFamily="18" charset="0"/>
                        </a:rPr>
                        <a:t>Yok</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5"/>
                        </a:spcBef>
                      </a:pPr>
                      <a:r>
                        <a:rPr lang="tr-TR" sz="1300" spc="-10" dirty="0">
                          <a:solidFill>
                            <a:schemeClr val="bg1"/>
                          </a:solidFill>
                          <a:effectLst/>
                          <a:latin typeface="Times New Roman" panose="02020603050405020304" pitchFamily="18" charset="0"/>
                          <a:cs typeface="Times New Roman" panose="02020603050405020304" pitchFamily="18" charset="0"/>
                        </a:rPr>
                        <a:t>Adedi</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Bef>
                          <a:spcPts val="25"/>
                        </a:spcBef>
                      </a:pPr>
                      <a:r>
                        <a:rPr lang="tr-TR" sz="1300" spc="-10" dirty="0">
                          <a:solidFill>
                            <a:schemeClr val="bg1"/>
                          </a:solidFill>
                          <a:effectLst/>
                          <a:latin typeface="Times New Roman" panose="02020603050405020304" pitchFamily="18" charset="0"/>
                          <a:cs typeface="Times New Roman" panose="02020603050405020304" pitchFamily="18" charset="0"/>
                        </a:rPr>
                        <a:t>İhtiyaç</a:t>
                      </a:r>
                      <a:endParaRPr lang="tr-TR" sz="1300" dirty="0">
                        <a:solidFill>
                          <a:schemeClr val="bg1"/>
                        </a:solidFill>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3273885695"/>
                  </a:ext>
                </a:extLst>
              </a:tr>
              <a:tr h="264855">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Müdür Odası</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212135933"/>
                  </a:ext>
                </a:extLst>
              </a:tr>
              <a:tr h="264855">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Müdür Yardımcısı Odası</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2</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268965362"/>
                  </a:ext>
                </a:extLst>
              </a:tr>
              <a:tr h="264855">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Memur Odası</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48782338"/>
                  </a:ext>
                </a:extLst>
              </a:tr>
              <a:tr h="264855">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Hizmetli Odası</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1</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0</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29578660"/>
                  </a:ext>
                </a:extLst>
              </a:tr>
              <a:tr h="264855">
                <a:tc>
                  <a:txBody>
                    <a:bodyPr/>
                    <a:lstStyle/>
                    <a:p>
                      <a:pPr marL="67945"/>
                      <a:r>
                        <a:rPr lang="tr-TR" sz="1300" b="0" dirty="0">
                          <a:effectLst/>
                          <a:latin typeface="Times New Roman" panose="02020603050405020304" pitchFamily="18" charset="0"/>
                          <a:ea typeface="Georgia" panose="02040502050405020303" pitchFamily="18" charset="0"/>
                          <a:cs typeface="Times New Roman" panose="02020603050405020304" pitchFamily="18" charset="0"/>
                        </a:rPr>
                        <a:t>Rehberlik Servisi</a:t>
                      </a: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2</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917527612"/>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Öğretmenler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36765365"/>
                  </a:ext>
                </a:extLst>
              </a:tr>
              <a:tr h="264855">
                <a:tc>
                  <a:txBody>
                    <a:bodyPr/>
                    <a:lstStyle/>
                    <a:p>
                      <a:pPr marL="67945"/>
                      <a:r>
                        <a:rPr lang="tr-TR" sz="1300" b="0" spc="-25" dirty="0">
                          <a:effectLst/>
                          <a:latin typeface="Times New Roman" panose="02020603050405020304" pitchFamily="18" charset="0"/>
                          <a:cs typeface="Times New Roman" panose="02020603050405020304" pitchFamily="18" charset="0"/>
                        </a:rPr>
                        <a:t>Beden Eğitimi ve Spor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 </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61478394"/>
                  </a:ext>
                </a:extLst>
              </a:tr>
              <a:tr h="264855">
                <a:tc>
                  <a:txBody>
                    <a:bodyPr/>
                    <a:lstStyle/>
                    <a:p>
                      <a:pPr marL="67945"/>
                      <a:r>
                        <a:rPr lang="tr-TR" sz="1300" b="0" spc="-40" dirty="0">
                          <a:effectLst/>
                          <a:latin typeface="Times New Roman" panose="02020603050405020304" pitchFamily="18" charset="0"/>
                          <a:cs typeface="Times New Roman" panose="02020603050405020304" pitchFamily="18" charset="0"/>
                        </a:rPr>
                        <a:t>Resim</a:t>
                      </a:r>
                      <a:r>
                        <a:rPr lang="tr-TR" sz="1300" b="0" spc="15" dirty="0">
                          <a:effectLst/>
                          <a:latin typeface="Times New Roman" panose="02020603050405020304" pitchFamily="18" charset="0"/>
                          <a:cs typeface="Times New Roman" panose="02020603050405020304" pitchFamily="18" charset="0"/>
                        </a:rPr>
                        <a:t> </a:t>
                      </a:r>
                      <a:r>
                        <a:rPr lang="tr-TR" sz="1300" b="0" spc="-10" dirty="0">
                          <a:effectLst/>
                          <a:latin typeface="Times New Roman" panose="02020603050405020304" pitchFamily="18" charset="0"/>
                          <a:cs typeface="Times New Roman" panose="02020603050405020304" pitchFamily="18" charset="0"/>
                        </a:rPr>
                        <a:t>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dirty="0">
                          <a:effectLst/>
                          <a:latin typeface="Times New Roman" panose="02020603050405020304" pitchFamily="18" charset="0"/>
                          <a:cs typeface="Times New Roman" panose="02020603050405020304" pitchFamily="18" charset="0"/>
                        </a:rPr>
                        <a:t> </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spc="-10" dirty="0">
                          <a:effectLst/>
                          <a:latin typeface="Times New Roman" panose="02020603050405020304" pitchFamily="18" charset="0"/>
                          <a:cs typeface="Times New Roman" panose="02020603050405020304" pitchFamily="18" charset="0"/>
                        </a:rPr>
                        <a:t>√</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899971393"/>
                  </a:ext>
                </a:extLst>
              </a:tr>
              <a:tr h="264855">
                <a:tc>
                  <a:txBody>
                    <a:bodyPr/>
                    <a:lstStyle/>
                    <a:p>
                      <a:pPr marL="67945"/>
                      <a:r>
                        <a:rPr lang="tr-TR" sz="1300" b="0" spc="-35" dirty="0">
                          <a:effectLst/>
                          <a:latin typeface="Times New Roman" panose="02020603050405020304" pitchFamily="18" charset="0"/>
                          <a:cs typeface="Times New Roman" panose="02020603050405020304" pitchFamily="18" charset="0"/>
                        </a:rPr>
                        <a:t>Müzik</a:t>
                      </a:r>
                      <a:r>
                        <a:rPr lang="tr-TR" sz="1300" b="0" spc="-25" dirty="0">
                          <a:effectLst/>
                          <a:latin typeface="Times New Roman" panose="02020603050405020304" pitchFamily="18" charset="0"/>
                          <a:cs typeface="Times New Roman" panose="02020603050405020304" pitchFamily="18" charset="0"/>
                        </a:rPr>
                        <a:t> </a:t>
                      </a:r>
                      <a:r>
                        <a:rPr lang="tr-TR" sz="1300" b="0" spc="-10" dirty="0">
                          <a:effectLst/>
                          <a:latin typeface="Times New Roman" panose="02020603050405020304" pitchFamily="18" charset="0"/>
                          <a:cs typeface="Times New Roman" panose="02020603050405020304" pitchFamily="18" charset="0"/>
                        </a:rPr>
                        <a:t>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a:effectLst/>
                          <a:latin typeface="Times New Roman" panose="02020603050405020304" pitchFamily="18" charset="0"/>
                          <a:cs typeface="Times New Roman" panose="02020603050405020304" pitchFamily="18" charset="0"/>
                        </a:rPr>
                        <a:t> </a:t>
                      </a:r>
                      <a:endParaRPr lang="tr-TR" sz="1300" b="1">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spc="-10" dirty="0">
                          <a:effectLst/>
                          <a:latin typeface="Times New Roman" panose="02020603050405020304" pitchFamily="18" charset="0"/>
                          <a:cs typeface="Times New Roman" panose="02020603050405020304" pitchFamily="18" charset="0"/>
                        </a:rPr>
                        <a:t>√</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0</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902407364"/>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Çok Amaçlı Salon</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a:effectLst/>
                          <a:latin typeface="Times New Roman" panose="02020603050405020304" pitchFamily="18" charset="0"/>
                          <a:cs typeface="Times New Roman" panose="02020603050405020304" pitchFamily="18" charset="0"/>
                        </a:rPr>
                        <a:t>0</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21054125"/>
                  </a:ext>
                </a:extLst>
              </a:tr>
              <a:tr h="324848">
                <a:tc>
                  <a:txBody>
                    <a:bodyPr/>
                    <a:lstStyle/>
                    <a:p>
                      <a:pPr marL="67945"/>
                      <a:r>
                        <a:rPr lang="tr-TR" sz="1300" b="0" dirty="0">
                          <a:effectLst/>
                          <a:latin typeface="Times New Roman" panose="02020603050405020304" pitchFamily="18" charset="0"/>
                          <a:cs typeface="Times New Roman" panose="02020603050405020304" pitchFamily="18" charset="0"/>
                        </a:rPr>
                        <a:t>Çok Amaçlı Saha</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 </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87566621"/>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Kütüphane</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08539831"/>
                  </a:ext>
                </a:extLst>
              </a:tr>
              <a:tr h="382620">
                <a:tc>
                  <a:txBody>
                    <a:bodyPr/>
                    <a:lstStyle/>
                    <a:p>
                      <a:pPr marL="67945"/>
                      <a:r>
                        <a:rPr lang="tr-TR" sz="1300" b="0" dirty="0">
                          <a:effectLst/>
                          <a:latin typeface="Times New Roman" panose="02020603050405020304" pitchFamily="18" charset="0"/>
                          <a:cs typeface="Times New Roman" panose="02020603050405020304" pitchFamily="18" charset="0"/>
                        </a:rPr>
                        <a:t>Fen Laboratuvarı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 </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80543743"/>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Bilişim Teknolojileri Sınıfı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785196939"/>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Reji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a:effectLst/>
                          <a:latin typeface="Times New Roman" panose="02020603050405020304" pitchFamily="18" charset="0"/>
                          <a:cs typeface="Times New Roman" panose="02020603050405020304" pitchFamily="18" charset="0"/>
                        </a:rPr>
                        <a:t>1</a:t>
                      </a:r>
                      <a:endParaRPr lang="tr-TR" sz="13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52314903"/>
                  </a:ext>
                </a:extLst>
              </a:tr>
              <a:tr h="264855">
                <a:tc>
                  <a:txBody>
                    <a:bodyPr/>
                    <a:lstStyle/>
                    <a:p>
                      <a:pPr marL="67945"/>
                      <a:r>
                        <a:rPr lang="tr-TR" sz="1300" b="0" dirty="0">
                          <a:effectLst/>
                          <a:latin typeface="Times New Roman" panose="02020603050405020304" pitchFamily="18" charset="0"/>
                          <a:cs typeface="Times New Roman" panose="02020603050405020304" pitchFamily="18" charset="0"/>
                        </a:rPr>
                        <a:t>Satranç Odası</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tr-TR" sz="1300" b="1" spc="-10" dirty="0">
                          <a:effectLst/>
                          <a:latin typeface="Times New Roman" panose="02020603050405020304" pitchFamily="18" charset="0"/>
                          <a:cs typeface="Times New Roman" panose="02020603050405020304" pitchFamily="18" charset="0"/>
                        </a:rPr>
                        <a:t>√</a:t>
                      </a:r>
                      <a:endParaRPr lang="tr-TR" sz="1300" b="1"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 </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1</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tr-TR" sz="1300" b="0" dirty="0">
                          <a:effectLst/>
                          <a:latin typeface="Times New Roman" panose="02020603050405020304" pitchFamily="18" charset="0"/>
                          <a:cs typeface="Times New Roman" panose="02020603050405020304" pitchFamily="18" charset="0"/>
                        </a:rPr>
                        <a:t>0</a:t>
                      </a:r>
                      <a:endParaRPr lang="tr-TR" sz="13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28577123"/>
                  </a:ext>
                </a:extLst>
              </a:tr>
            </a:tbl>
          </a:graphicData>
        </a:graphic>
      </p:graphicFrame>
    </p:spTree>
    <p:extLst>
      <p:ext uri="{BB962C8B-B14F-4D97-AF65-F5344CB8AC3E}">
        <p14:creationId xmlns:p14="http://schemas.microsoft.com/office/powerpoint/2010/main" val="347142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B7F82B2-7F8B-6481-06BE-67E952641626}"/>
              </a:ext>
            </a:extLst>
          </p:cNvPr>
          <p:cNvSpPr txBox="1"/>
          <p:nvPr/>
        </p:nvSpPr>
        <p:spPr>
          <a:xfrm>
            <a:off x="1" y="975086"/>
            <a:ext cx="10691812" cy="646331"/>
          </a:xfrm>
          <a:prstGeom prst="rect">
            <a:avLst/>
          </a:prstGeom>
          <a:solidFill>
            <a:schemeClr val="accent4">
              <a:lumMod val="20000"/>
              <a:lumOff val="80000"/>
            </a:schemeClr>
          </a:solidFill>
        </p:spPr>
        <p:txBody>
          <a:bodyPr wrap="square" rtlCol="0">
            <a:spAutoFit/>
          </a:bodyPr>
          <a:lstStyle/>
          <a:p>
            <a:pPr algn="ctr"/>
            <a:r>
              <a:rPr lang="tr-TR" sz="3600" b="1" dirty="0">
                <a:latin typeface="Times New Roman" panose="02020603050405020304" pitchFamily="18" charset="0"/>
                <a:cs typeface="Times New Roman" panose="02020603050405020304" pitchFamily="18" charset="0"/>
              </a:rPr>
              <a:t>OKUL TEKNOLOJİK ARAÇ-GEREÇ DURUMU</a:t>
            </a:r>
          </a:p>
        </p:txBody>
      </p:sp>
      <p:graphicFrame>
        <p:nvGraphicFramePr>
          <p:cNvPr id="5" name="Tablo 4">
            <a:extLst>
              <a:ext uri="{FF2B5EF4-FFF2-40B4-BE49-F238E27FC236}">
                <a16:creationId xmlns:a16="http://schemas.microsoft.com/office/drawing/2014/main" id="{44055D03-A888-0E06-AF67-97E19C25C4DF}"/>
              </a:ext>
            </a:extLst>
          </p:cNvPr>
          <p:cNvGraphicFramePr>
            <a:graphicFrameLocks noGrp="1"/>
          </p:cNvGraphicFramePr>
          <p:nvPr>
            <p:extLst>
              <p:ext uri="{D42A27DB-BD31-4B8C-83A1-F6EECF244321}">
                <p14:modId xmlns:p14="http://schemas.microsoft.com/office/powerpoint/2010/main" val="3291032210"/>
              </p:ext>
            </p:extLst>
          </p:nvPr>
        </p:nvGraphicFramePr>
        <p:xfrm>
          <a:off x="1721246" y="2026126"/>
          <a:ext cx="7249327" cy="3744000"/>
        </p:xfrm>
        <a:graphic>
          <a:graphicData uri="http://schemas.openxmlformats.org/drawingml/2006/table">
            <a:tbl>
              <a:tblPr firstRow="1" firstCol="1" lastRow="1" lastCol="1" bandRow="1" bandCol="1">
                <a:tableStyleId>{69012ECD-51FC-41F1-AA8D-1B2483CD663E}</a:tableStyleId>
              </a:tblPr>
              <a:tblGrid>
                <a:gridCol w="3059687">
                  <a:extLst>
                    <a:ext uri="{9D8B030D-6E8A-4147-A177-3AD203B41FA5}">
                      <a16:colId xmlns:a16="http://schemas.microsoft.com/office/drawing/2014/main" val="482721963"/>
                    </a:ext>
                  </a:extLst>
                </a:gridCol>
                <a:gridCol w="1047410">
                  <a:extLst>
                    <a:ext uri="{9D8B030D-6E8A-4147-A177-3AD203B41FA5}">
                      <a16:colId xmlns:a16="http://schemas.microsoft.com/office/drawing/2014/main" val="249431462"/>
                    </a:ext>
                  </a:extLst>
                </a:gridCol>
                <a:gridCol w="1047410">
                  <a:extLst>
                    <a:ext uri="{9D8B030D-6E8A-4147-A177-3AD203B41FA5}">
                      <a16:colId xmlns:a16="http://schemas.microsoft.com/office/drawing/2014/main" val="284832250"/>
                    </a:ext>
                  </a:extLst>
                </a:gridCol>
                <a:gridCol w="1047410">
                  <a:extLst>
                    <a:ext uri="{9D8B030D-6E8A-4147-A177-3AD203B41FA5}">
                      <a16:colId xmlns:a16="http://schemas.microsoft.com/office/drawing/2014/main" val="825610179"/>
                    </a:ext>
                  </a:extLst>
                </a:gridCol>
                <a:gridCol w="1047410">
                  <a:extLst>
                    <a:ext uri="{9D8B030D-6E8A-4147-A177-3AD203B41FA5}">
                      <a16:colId xmlns:a16="http://schemas.microsoft.com/office/drawing/2014/main" val="3365858183"/>
                    </a:ext>
                  </a:extLst>
                </a:gridCol>
              </a:tblGrid>
              <a:tr h="374400">
                <a:tc>
                  <a:txBody>
                    <a:bodyPr/>
                    <a:lstStyle/>
                    <a:p>
                      <a:pPr marL="67945" algn="ctr">
                        <a:lnSpc>
                          <a:spcPts val="1170"/>
                        </a:lnSpc>
                      </a:pPr>
                      <a:r>
                        <a:rPr lang="tr-TR" sz="1600" spc="-10" dirty="0">
                          <a:effectLst/>
                          <a:latin typeface="Times New Roman" panose="02020603050405020304" pitchFamily="18" charset="0"/>
                          <a:cs typeface="Times New Roman" panose="02020603050405020304" pitchFamily="18" charset="0"/>
                        </a:rPr>
                        <a:t>Araç-Gereçler</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 algn="ctr">
                        <a:spcBef>
                          <a:spcPts val="5"/>
                        </a:spcBef>
                        <a:spcAft>
                          <a:spcPts val="0"/>
                        </a:spcAft>
                      </a:pPr>
                      <a:r>
                        <a:rPr lang="tr-TR" sz="1600" spc="-20">
                          <a:effectLst/>
                          <a:latin typeface="Times New Roman" panose="02020603050405020304" pitchFamily="18" charset="0"/>
                          <a:cs typeface="Times New Roman" panose="02020603050405020304" pitchFamily="18" charset="0"/>
                        </a:rPr>
                        <a:t>2021</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5"/>
                        </a:spcBef>
                      </a:pPr>
                      <a:r>
                        <a:rPr lang="tr-TR" sz="1600" spc="-20" dirty="0">
                          <a:effectLst/>
                          <a:latin typeface="Times New Roman" panose="02020603050405020304" pitchFamily="18" charset="0"/>
                          <a:cs typeface="Times New Roman" panose="02020603050405020304" pitchFamily="18" charset="0"/>
                        </a:rPr>
                        <a:t>2022</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5"/>
                        </a:spcBef>
                      </a:pPr>
                      <a:r>
                        <a:rPr lang="tr-TR" sz="1600" spc="-20" dirty="0">
                          <a:effectLst/>
                          <a:latin typeface="Times New Roman" panose="02020603050405020304" pitchFamily="18" charset="0"/>
                          <a:cs typeface="Times New Roman" panose="02020603050405020304" pitchFamily="18" charset="0"/>
                        </a:rPr>
                        <a:t>2023</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5"/>
                        </a:spcBef>
                      </a:pPr>
                      <a:r>
                        <a:rPr lang="tr-TR" sz="1600" spc="-10" dirty="0">
                          <a:effectLst/>
                          <a:latin typeface="Times New Roman" panose="02020603050405020304" pitchFamily="18" charset="0"/>
                          <a:cs typeface="Times New Roman" panose="02020603050405020304" pitchFamily="18" charset="0"/>
                        </a:rPr>
                        <a:t>İhtiyaç</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47351"/>
                  </a:ext>
                </a:extLst>
              </a:tr>
              <a:tr h="374400">
                <a:tc>
                  <a:txBody>
                    <a:bodyPr/>
                    <a:lstStyle/>
                    <a:p>
                      <a:pPr>
                        <a:lnSpc>
                          <a:spcPts val="1170"/>
                        </a:lnSpc>
                      </a:pPr>
                      <a:r>
                        <a:rPr lang="tr-TR" sz="1600" b="0" spc="-10" dirty="0">
                          <a:effectLst/>
                          <a:latin typeface="Times New Roman" panose="02020603050405020304" pitchFamily="18" charset="0"/>
                          <a:cs typeface="Times New Roman" panose="02020603050405020304" pitchFamily="18" charset="0"/>
                        </a:rPr>
                        <a:t>Etkileşimli Tahta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30</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30</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32</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1</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759017"/>
                  </a:ext>
                </a:extLst>
              </a:tr>
              <a:tr h="374400">
                <a:tc>
                  <a:txBody>
                    <a:bodyPr/>
                    <a:lstStyle/>
                    <a:p>
                      <a:r>
                        <a:rPr lang="tr-TR" sz="1600" b="0" dirty="0">
                          <a:effectLst/>
                          <a:latin typeface="Times New Roman" panose="02020603050405020304" pitchFamily="18" charset="0"/>
                          <a:cs typeface="Times New Roman" panose="02020603050405020304" pitchFamily="18" charset="0"/>
                        </a:rPr>
                        <a:t>Masaüstü Bilgisayar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10</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10</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9005636"/>
                  </a:ext>
                </a:extLst>
              </a:tr>
              <a:tr h="374400">
                <a:tc>
                  <a:txBody>
                    <a:bodyPr/>
                    <a:lstStyle/>
                    <a:p>
                      <a:r>
                        <a:rPr lang="tr-TR" sz="1600" b="0" dirty="0">
                          <a:effectLst/>
                          <a:latin typeface="Times New Roman" panose="02020603050405020304" pitchFamily="18" charset="0"/>
                          <a:cs typeface="Times New Roman" panose="02020603050405020304" pitchFamily="18" charset="0"/>
                        </a:rPr>
                        <a:t>Taşınabilir Bilgisayar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1</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755571"/>
                  </a:ext>
                </a:extLst>
              </a:tr>
              <a:tr h="374400">
                <a:tc>
                  <a:txBody>
                    <a:bodyPr/>
                    <a:lstStyle/>
                    <a:p>
                      <a:r>
                        <a:rPr lang="tr-TR" sz="1600" b="0" dirty="0">
                          <a:effectLst/>
                          <a:latin typeface="Times New Roman" panose="02020603050405020304" pitchFamily="18" charset="0"/>
                          <a:cs typeface="Times New Roman" panose="02020603050405020304" pitchFamily="18" charset="0"/>
                        </a:rPr>
                        <a:t>BT Sınıfı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a:effectLst/>
                          <a:latin typeface="Times New Roman" panose="02020603050405020304" pitchFamily="18" charset="0"/>
                          <a:cs typeface="Times New Roman" panose="02020603050405020304" pitchFamily="18" charset="0"/>
                        </a:rPr>
                        <a:t>1</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66675668"/>
                  </a:ext>
                </a:extLst>
              </a:tr>
              <a:tr h="374400">
                <a:tc>
                  <a:txBody>
                    <a:bodyPr/>
                    <a:lstStyle/>
                    <a:p>
                      <a:r>
                        <a:rPr lang="tr-TR" sz="1600" b="0">
                          <a:effectLst/>
                          <a:latin typeface="Times New Roman" panose="02020603050405020304" pitchFamily="18" charset="0"/>
                          <a:cs typeface="Times New Roman" panose="02020603050405020304" pitchFamily="18" charset="0"/>
                        </a:rPr>
                        <a:t>BT Sınıfı Bilgisayar Sayısı</a:t>
                      </a:r>
                      <a:endParaRPr lang="tr-TR" sz="1600" b="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14</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14</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18</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3</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121175"/>
                  </a:ext>
                </a:extLst>
              </a:tr>
              <a:tr h="374400">
                <a:tc>
                  <a:txBody>
                    <a:bodyPr/>
                    <a:lstStyle/>
                    <a:p>
                      <a:r>
                        <a:rPr lang="tr-TR" sz="1600" b="0" dirty="0">
                          <a:effectLst/>
                          <a:latin typeface="Times New Roman" panose="02020603050405020304" pitchFamily="18" charset="0"/>
                          <a:cs typeface="Times New Roman" panose="02020603050405020304" pitchFamily="18" charset="0"/>
                        </a:rPr>
                        <a:t>Projeksiyon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a:effectLst/>
                          <a:latin typeface="Times New Roman" panose="02020603050405020304" pitchFamily="18" charset="0"/>
                          <a:cs typeface="Times New Roman" panose="02020603050405020304" pitchFamily="18" charset="0"/>
                        </a:rPr>
                        <a:t>1</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1</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77979264"/>
                  </a:ext>
                </a:extLst>
              </a:tr>
              <a:tr h="374400">
                <a:tc>
                  <a:txBody>
                    <a:bodyPr/>
                    <a:lstStyle/>
                    <a:p>
                      <a:r>
                        <a:rPr lang="tr-TR" sz="1600" b="0" dirty="0">
                          <a:effectLst/>
                          <a:latin typeface="Times New Roman" panose="02020603050405020304" pitchFamily="18" charset="0"/>
                          <a:cs typeface="Times New Roman" panose="02020603050405020304" pitchFamily="18" charset="0"/>
                        </a:rPr>
                        <a:t>TV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2</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2</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Times New Roman" panose="02020603050405020304" pitchFamily="18" charset="0"/>
                          <a:cs typeface="Times New Roman" panose="02020603050405020304" pitchFamily="18" charset="0"/>
                        </a:rPr>
                        <a:t>2</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177409"/>
                  </a:ext>
                </a:extLst>
              </a:tr>
              <a:tr h="374400">
                <a:tc>
                  <a:txBody>
                    <a:bodyPr/>
                    <a:lstStyle/>
                    <a:p>
                      <a:r>
                        <a:rPr lang="tr-TR" sz="1600" b="0" dirty="0">
                          <a:effectLst/>
                          <a:latin typeface="Times New Roman" panose="02020603050405020304" pitchFamily="18" charset="0"/>
                          <a:cs typeface="Times New Roman" panose="02020603050405020304" pitchFamily="18" charset="0"/>
                        </a:rPr>
                        <a:t>Yazıcı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a:effectLst/>
                          <a:latin typeface="Times New Roman" panose="02020603050405020304" pitchFamily="18" charset="0"/>
                          <a:cs typeface="Times New Roman" panose="02020603050405020304" pitchFamily="18" charset="0"/>
                        </a:rPr>
                        <a:t>8</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a:effectLst/>
                          <a:latin typeface="Times New Roman" panose="02020603050405020304" pitchFamily="18" charset="0"/>
                          <a:cs typeface="Times New Roman" panose="02020603050405020304" pitchFamily="18" charset="0"/>
                        </a:rPr>
                        <a:t>8</a:t>
                      </a:r>
                      <a:endParaRPr lang="tr-TR" sz="160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dirty="0">
                          <a:effectLst/>
                          <a:latin typeface="Times New Roman" panose="02020603050405020304" pitchFamily="18" charset="0"/>
                          <a:cs typeface="Times New Roman" panose="02020603050405020304" pitchFamily="18" charset="0"/>
                        </a:rPr>
                        <a:t>9</a:t>
                      </a:r>
                      <a:endParaRPr lang="tr-TR" sz="160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20749224"/>
                  </a:ext>
                </a:extLst>
              </a:tr>
              <a:tr h="374400">
                <a:tc>
                  <a:txBody>
                    <a:bodyPr/>
                    <a:lstStyle/>
                    <a:p>
                      <a:r>
                        <a:rPr lang="tr-TR" sz="1600" b="0" dirty="0">
                          <a:effectLst/>
                          <a:latin typeface="Times New Roman" panose="02020603050405020304" pitchFamily="18" charset="0"/>
                          <a:cs typeface="Times New Roman" panose="02020603050405020304" pitchFamily="18" charset="0"/>
                        </a:rPr>
                        <a:t>Fotokopi Makinası Sayısı</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2</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2</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2</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0" dirty="0">
                          <a:effectLst/>
                          <a:latin typeface="Times New Roman" panose="02020603050405020304" pitchFamily="18" charset="0"/>
                          <a:cs typeface="Times New Roman" panose="02020603050405020304" pitchFamily="18" charset="0"/>
                        </a:rPr>
                        <a:t>0</a:t>
                      </a:r>
                      <a:endParaRPr lang="tr-TR" sz="1600" b="0" dirty="0">
                        <a:effectLst/>
                        <a:latin typeface="Times New Roman" panose="02020603050405020304" pitchFamily="18" charset="0"/>
                        <a:ea typeface="Georgia" panose="02040502050405020303"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2779871"/>
                  </a:ext>
                </a:extLst>
              </a:tr>
            </a:tbl>
          </a:graphicData>
        </a:graphic>
      </p:graphicFrame>
    </p:spTree>
    <p:extLst>
      <p:ext uri="{BB962C8B-B14F-4D97-AF65-F5344CB8AC3E}">
        <p14:creationId xmlns:p14="http://schemas.microsoft.com/office/powerpoint/2010/main" val="113467398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TotalTime>
  <Words>2451</Words>
  <Application>Microsoft Office PowerPoint</Application>
  <PresentationFormat>Özel</PresentationFormat>
  <Paragraphs>1106</Paragraphs>
  <Slides>34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Arial</vt:lpstr>
      <vt:lpstr>Calibri</vt:lpstr>
      <vt:lpstr>Calibri Light</vt:lpstr>
      <vt:lpstr>Georgia</vt:lpstr>
      <vt:lpstr>MyriadPro</vt:lpstr>
      <vt:lpstr>Times New Roman</vt:lpstr>
      <vt:lpstr>Wingdings</vt:lpstr>
      <vt:lpstr>Office Teması</vt:lpstr>
      <vt:lpstr>T.C. KARESİ KAYMAKAMLIĞI İlçe Millî Eğitim Müdürlüğü Mehmet Azman Çavuş Ortaokulu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dc:title>
  <dc:creator>BT_REHBER</dc:creator>
  <cp:lastModifiedBy>BT_REHBER</cp:lastModifiedBy>
  <cp:revision>43</cp:revision>
  <dcterms:created xsi:type="dcterms:W3CDTF">2024-03-01T12:37:13Z</dcterms:created>
  <dcterms:modified xsi:type="dcterms:W3CDTF">2024-03-05T10:50:38Z</dcterms:modified>
</cp:coreProperties>
</file>