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92" r:id="rId15"/>
    <p:sldId id="270" r:id="rId16"/>
    <p:sldId id="271" r:id="rId17"/>
    <p:sldId id="290" r:id="rId18"/>
    <p:sldId id="273" r:id="rId19"/>
    <p:sldId id="274" r:id="rId20"/>
    <p:sldId id="275" r:id="rId21"/>
    <p:sldId id="272" r:id="rId22"/>
    <p:sldId id="291" r:id="rId23"/>
    <p:sldId id="276" r:id="rId24"/>
    <p:sldId id="277" r:id="rId25"/>
    <p:sldId id="278" r:id="rId26"/>
    <p:sldId id="279" r:id="rId27"/>
    <p:sldId id="280" r:id="rId28"/>
    <p:sldId id="282" r:id="rId29"/>
    <p:sldId id="287" r:id="rId30"/>
    <p:sldId id="283" r:id="rId31"/>
    <p:sldId id="284" r:id="rId32"/>
    <p:sldId id="286" r:id="rId33"/>
    <p:sldId id="288" r:id="rId34"/>
    <p:sldId id="289" r:id="rId35"/>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p:cViewPr>
        <p:scale>
          <a:sx n="90" d="100"/>
          <a:sy n="90"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F1E937A-E8AD-4689-A909-604D9A74534C}" type="datetimeFigureOut">
              <a:rPr lang="tr-TR" smtClean="0"/>
              <a:t>12.12.2024</a:t>
            </a:fld>
            <a:endParaRPr lang="tr-TR"/>
          </a:p>
        </p:txBody>
      </p:sp>
      <p:sp>
        <p:nvSpPr>
          <p:cNvPr id="4" name="Slayt Resmi Yer Tutucus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FAD46F4-4602-4F56-B31A-9F03A5AC1C3B}" type="slidenum">
              <a:rPr lang="tr-TR" smtClean="0"/>
              <a:t>‹#›</a:t>
            </a:fld>
            <a:endParaRPr lang="tr-TR"/>
          </a:p>
        </p:txBody>
      </p:sp>
    </p:spTree>
    <p:extLst>
      <p:ext uri="{BB962C8B-B14F-4D97-AF65-F5344CB8AC3E}">
        <p14:creationId xmlns:p14="http://schemas.microsoft.com/office/powerpoint/2010/main" val="161174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35062" y="7006700"/>
            <a:ext cx="2405658" cy="402483"/>
          </a:xfrm>
          <a:prstGeom prst="rect">
            <a:avLst/>
          </a:prstGeom>
        </p:spPr>
        <p:txBody>
          <a:bodyPr/>
          <a:lstStyle/>
          <a:p>
            <a:fld id="{CD78659E-17C0-4F7A-BE61-6418BB132EF3}" type="datetime1">
              <a:rPr lang="tr-TR" smtClean="0"/>
              <a:t>12.12.2024</a:t>
            </a:fld>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19EE8329-F578-4CF4-800C-9322B014EEA3}" type="slidenum">
              <a:rPr lang="tr-TR" smtClean="0"/>
              <a:t>‹#›</a:t>
            </a:fld>
            <a:endParaRPr lang="tr-TR"/>
          </a:p>
        </p:txBody>
      </p:sp>
      <p:pic>
        <p:nvPicPr>
          <p:cNvPr id="9" name="Resim 8">
            <a:extLst>
              <a:ext uri="{FF2B5EF4-FFF2-40B4-BE49-F238E27FC236}">
                <a16:creationId xmlns:a16="http://schemas.microsoft.com/office/drawing/2014/main" id="{61A331B7-42C8-4668-28C0-DE529F28EF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Tree>
    <p:extLst>
      <p:ext uri="{BB962C8B-B14F-4D97-AF65-F5344CB8AC3E}">
        <p14:creationId xmlns:p14="http://schemas.microsoft.com/office/powerpoint/2010/main" val="142447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2" y="2012414"/>
            <a:ext cx="9221689" cy="4796544"/>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A2A79A8C-4C94-44D8-BB8C-F5460190CE6F}" type="datetime1">
              <a:rPr lang="tr-TR" smtClean="0"/>
              <a:t>12.12.2024</a:t>
            </a:fld>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2852570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a:prstGeom prst="rect">
            <a:avLst/>
          </a:prstGeo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07938D12-5E61-4FBE-982F-051AA2B81671}" type="datetime1">
              <a:rPr lang="tr-TR" smtClean="0"/>
              <a:t>12.12.2024</a:t>
            </a:fld>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395680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215966E6-B651-F86A-1B86-C1E7C71273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95"/>
            <a:ext cx="10691813" cy="7558636"/>
          </a:xfrm>
          <a:prstGeom prst="rect">
            <a:avLst/>
          </a:prstGeom>
        </p:spPr>
      </p:pic>
      <p:sp>
        <p:nvSpPr>
          <p:cNvPr id="4" name="Date Placeholder 3"/>
          <p:cNvSpPr>
            <a:spLocks noGrp="1"/>
          </p:cNvSpPr>
          <p:nvPr>
            <p:ph type="dt" sz="half" idx="10"/>
          </p:nvPr>
        </p:nvSpPr>
        <p:spPr>
          <a:xfrm>
            <a:off x="735062" y="7006700"/>
            <a:ext cx="2405658" cy="402483"/>
          </a:xfrm>
          <a:prstGeom prst="rect">
            <a:avLst/>
          </a:prstGeom>
        </p:spPr>
        <p:txBody>
          <a:bodyPr/>
          <a:lstStyle/>
          <a:p>
            <a:fld id="{82F6FD95-0585-4E1B-B030-963D8B6E10AC}" type="datetime1">
              <a:rPr lang="tr-TR" smtClean="0"/>
              <a:t>12.12.2024</a:t>
            </a:fld>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a:xfrm>
            <a:off x="8105444" y="7131783"/>
            <a:ext cx="2405658" cy="402483"/>
          </a:xfrm>
        </p:spPr>
        <p:txBody>
          <a:bodyPr/>
          <a:lstStyle>
            <a:lvl1pPr>
              <a:defRPr>
                <a:solidFill>
                  <a:schemeClr val="bg1"/>
                </a:solidFill>
              </a:defRPr>
            </a:lvl1pPr>
          </a:lstStyle>
          <a:p>
            <a:fld id="{19EE8329-F578-4CF4-800C-9322B014EEA3}" type="slidenum">
              <a:rPr lang="tr-TR" smtClean="0"/>
              <a:pPr/>
              <a:t>‹#›</a:t>
            </a:fld>
            <a:endParaRPr lang="tr-TR" dirty="0"/>
          </a:p>
        </p:txBody>
      </p:sp>
      <p:sp>
        <p:nvSpPr>
          <p:cNvPr id="13" name="Unvan 32">
            <a:extLst>
              <a:ext uri="{FF2B5EF4-FFF2-40B4-BE49-F238E27FC236}">
                <a16:creationId xmlns:a16="http://schemas.microsoft.com/office/drawing/2014/main" id="{F97CE877-362F-E4F4-6C0B-9E14F14A1965}"/>
              </a:ext>
            </a:extLst>
          </p:cNvPr>
          <p:cNvSpPr txBox="1">
            <a:spLocks/>
          </p:cNvSpPr>
          <p:nvPr userDrawn="1"/>
        </p:nvSpPr>
        <p:spPr>
          <a:xfrm>
            <a:off x="5720106" y="7237124"/>
            <a:ext cx="4396433" cy="110522"/>
          </a:xfrm>
          <a:prstGeom prst="rect">
            <a:avLst/>
          </a:prstGeom>
        </p:spPr>
        <p:txBody>
          <a:bodyPr anchor="ctr"/>
          <a:lstStyle>
            <a:lvl1pPr algn="ctr" defTabSz="914400" rtl="0" eaLnBrk="1" latinLnBrk="0" hangingPunct="1">
              <a:lnSpc>
                <a:spcPct val="90000"/>
              </a:lnSpc>
              <a:spcBef>
                <a:spcPct val="0"/>
              </a:spcBef>
              <a:buNone/>
              <a:defRPr sz="2000" b="1" kern="1200">
                <a:solidFill>
                  <a:schemeClr val="bg1"/>
                </a:solidFill>
                <a:latin typeface="Myriad Pro" panose="020B0503030403020204" pitchFamily="34" charset="0"/>
                <a:ea typeface="+mj-ea"/>
                <a:cs typeface="+mj-cs"/>
              </a:defRPr>
            </a:lvl1pPr>
          </a:lstStyle>
          <a:p>
            <a:pPr algn="r"/>
            <a:r>
              <a:rPr lang="tr-TR" sz="1100" kern="1800" spc="20" dirty="0">
                <a:solidFill>
                  <a:srgbClr val="C00000"/>
                </a:solidFill>
                <a:latin typeface="+mn-lt"/>
              </a:rPr>
              <a:t>MEHMET AZMAN ÇAVUŞ ORTAOKULU BRİFİNG DOSYASI</a:t>
            </a:r>
            <a:endParaRPr lang="tr-TR" sz="1100" b="1" kern="1800" spc="20" dirty="0">
              <a:solidFill>
                <a:schemeClr val="tx1">
                  <a:lumMod val="65000"/>
                  <a:lumOff val="35000"/>
                </a:schemeClr>
              </a:solidFill>
              <a:latin typeface="+mn-lt"/>
            </a:endParaRPr>
          </a:p>
        </p:txBody>
      </p:sp>
    </p:spTree>
    <p:extLst>
      <p:ext uri="{BB962C8B-B14F-4D97-AF65-F5344CB8AC3E}">
        <p14:creationId xmlns:p14="http://schemas.microsoft.com/office/powerpoint/2010/main" val="269797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a:prstGeom prst="rect">
            <a:avLst/>
          </a:prstGeo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a:prstGeom prst="rect">
            <a:avLst/>
          </a:prstGeo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A477C3F7-6A32-43B6-BF55-1FB32DAD051F}" type="datetime1">
              <a:rPr lang="tr-TR" smtClean="0"/>
              <a:t>12.12.2024</a:t>
            </a:fld>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132939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7A912398-A37E-44B5-A5FE-778364B7F5B2}" type="datetime1">
              <a:rPr lang="tr-TR" smtClean="0"/>
              <a:t>12.12.2024</a:t>
            </a:fld>
            <a:endParaRPr lang="tr-TR"/>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tr-TR"/>
          </a:p>
        </p:txBody>
      </p:sp>
      <p:sp>
        <p:nvSpPr>
          <p:cNvPr id="7" name="Slide Number Placeholder 6"/>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1315059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a:prstGeom prst="rect">
            <a:avLst/>
          </a:prstGeo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a:prstGeom prst="rect">
            <a:avLst/>
          </a:prstGeo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a:prstGeom prst="rect">
            <a:avLst/>
          </a:prstGeo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735062" y="7006700"/>
            <a:ext cx="2405658" cy="402483"/>
          </a:xfrm>
          <a:prstGeom prst="rect">
            <a:avLst/>
          </a:prstGeom>
        </p:spPr>
        <p:txBody>
          <a:bodyPr/>
          <a:lstStyle/>
          <a:p>
            <a:fld id="{0E65FF2F-D2EB-49FE-98B7-AA5E1E34AC1B}" type="datetime1">
              <a:rPr lang="tr-TR" smtClean="0"/>
              <a:t>12.12.2024</a:t>
            </a:fld>
            <a:endParaRPr lang="tr-TR"/>
          </a:p>
        </p:txBody>
      </p:sp>
      <p:sp>
        <p:nvSpPr>
          <p:cNvPr id="8" name="Footer Placeholder 7"/>
          <p:cNvSpPr>
            <a:spLocks noGrp="1"/>
          </p:cNvSpPr>
          <p:nvPr>
            <p:ph type="ftr" sz="quarter" idx="11"/>
          </p:nvPr>
        </p:nvSpPr>
        <p:spPr>
          <a:xfrm>
            <a:off x="3541663" y="7006700"/>
            <a:ext cx="3608487" cy="402483"/>
          </a:xfrm>
          <a:prstGeom prst="rect">
            <a:avLst/>
          </a:prstGeom>
        </p:spPr>
        <p:txBody>
          <a:bodyPr/>
          <a:lstStyle/>
          <a:p>
            <a:endParaRPr lang="tr-TR"/>
          </a:p>
        </p:txBody>
      </p:sp>
      <p:sp>
        <p:nvSpPr>
          <p:cNvPr id="9" name="Slide Number Placeholder 8"/>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236955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a:xfrm>
            <a:off x="735062" y="7006700"/>
            <a:ext cx="2405658" cy="402483"/>
          </a:xfrm>
          <a:prstGeom prst="rect">
            <a:avLst/>
          </a:prstGeom>
        </p:spPr>
        <p:txBody>
          <a:bodyPr/>
          <a:lstStyle/>
          <a:p>
            <a:fld id="{3AF44BFE-0F78-4FBD-A8C1-24046136BD35}" type="datetime1">
              <a:rPr lang="tr-TR" smtClean="0"/>
              <a:t>12.12.2024</a:t>
            </a:fld>
            <a:endParaRPr lang="tr-TR"/>
          </a:p>
        </p:txBody>
      </p:sp>
      <p:sp>
        <p:nvSpPr>
          <p:cNvPr id="4" name="Footer Placeholder 3"/>
          <p:cNvSpPr>
            <a:spLocks noGrp="1"/>
          </p:cNvSpPr>
          <p:nvPr>
            <p:ph type="ftr" sz="quarter" idx="11"/>
          </p:nvPr>
        </p:nvSpPr>
        <p:spPr>
          <a:xfrm>
            <a:off x="3541663" y="7006700"/>
            <a:ext cx="3608487" cy="402483"/>
          </a:xfrm>
          <a:prstGeom prst="rect">
            <a:avLst/>
          </a:prstGeom>
        </p:spPr>
        <p:txBody>
          <a:bodyPr/>
          <a:lstStyle/>
          <a:p>
            <a:endParaRPr lang="tr-TR"/>
          </a:p>
        </p:txBody>
      </p:sp>
      <p:sp>
        <p:nvSpPr>
          <p:cNvPr id="5" name="Slide Number Placeholder 4"/>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293901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2" y="7006700"/>
            <a:ext cx="2405658" cy="402483"/>
          </a:xfrm>
          <a:prstGeom prst="rect">
            <a:avLst/>
          </a:prstGeom>
        </p:spPr>
        <p:txBody>
          <a:bodyPr/>
          <a:lstStyle/>
          <a:p>
            <a:fld id="{D99DB3BA-C072-47C9-9B81-4B5B25AA1BCD}" type="datetime1">
              <a:rPr lang="tr-TR" smtClean="0"/>
              <a:t>12.12.2024</a:t>
            </a:fld>
            <a:endParaRPr lang="tr-TR"/>
          </a:p>
        </p:txBody>
      </p:sp>
      <p:sp>
        <p:nvSpPr>
          <p:cNvPr id="3" name="Footer Placeholder 2"/>
          <p:cNvSpPr>
            <a:spLocks noGrp="1"/>
          </p:cNvSpPr>
          <p:nvPr>
            <p:ph type="ftr" sz="quarter" idx="11"/>
          </p:nvPr>
        </p:nvSpPr>
        <p:spPr>
          <a:xfrm>
            <a:off x="3541663" y="7006700"/>
            <a:ext cx="3608487" cy="402483"/>
          </a:xfrm>
          <a:prstGeom prst="rect">
            <a:avLst/>
          </a:prstGeom>
        </p:spPr>
        <p:txBody>
          <a:bodyPr/>
          <a:lstStyle/>
          <a:p>
            <a:endParaRPr lang="tr-TR"/>
          </a:p>
        </p:txBody>
      </p:sp>
      <p:sp>
        <p:nvSpPr>
          <p:cNvPr id="4" name="Slide Number Placeholder 3"/>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2475090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a:prstGeom prst="rect">
            <a:avLst/>
          </a:prstGeo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a:prstGeom prst="rect">
            <a:avLst/>
          </a:prstGeo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A6C9D76D-724B-457E-90CC-522F227FB4ED}" type="datetime1">
              <a:rPr lang="tr-TR" smtClean="0"/>
              <a:t>12.12.2024</a:t>
            </a:fld>
            <a:endParaRPr lang="tr-TR"/>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tr-TR"/>
          </a:p>
        </p:txBody>
      </p:sp>
      <p:sp>
        <p:nvSpPr>
          <p:cNvPr id="7" name="Slide Number Placeholder 6"/>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401241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a:prstGeom prst="rect">
            <a:avLst/>
          </a:prstGeo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a:prstGeom prst="rect">
            <a:avLst/>
          </a:prstGeo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8FBF1E82-BE56-4743-B3E0-1123CE5D351F}" type="datetime1">
              <a:rPr lang="tr-TR" smtClean="0"/>
              <a:t>12.12.2024</a:t>
            </a:fld>
            <a:endParaRPr lang="tr-TR"/>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tr-TR"/>
          </a:p>
        </p:txBody>
      </p:sp>
      <p:sp>
        <p:nvSpPr>
          <p:cNvPr id="7" name="Slide Number Placeholder 6"/>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230626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5055B825-68D4-49C9-AA07-515558A270DF}" type="datetime1">
              <a:rPr lang="tr-TR" smtClean="0"/>
              <a:t>12.12.2024</a:t>
            </a:fld>
            <a:endParaRPr lang="tr-T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19EE8329-F578-4CF4-800C-9322B014EEA3}" type="slidenum">
              <a:rPr lang="tr-TR" smtClean="0"/>
              <a:t>‹#›</a:t>
            </a:fld>
            <a:endParaRPr lang="tr-TR"/>
          </a:p>
        </p:txBody>
      </p:sp>
    </p:spTree>
    <p:extLst>
      <p:ext uri="{BB962C8B-B14F-4D97-AF65-F5344CB8AC3E}">
        <p14:creationId xmlns:p14="http://schemas.microsoft.com/office/powerpoint/2010/main" val="1948267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ps.app.goo.gl/KXdCjebCLQmuVLVt8" TargetMode="External"/><Relationship Id="rId2" Type="http://schemas.openxmlformats.org/officeDocument/2006/relationships/hyperlink" Target="https://mehmetazmancavus.meb.k12.t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3241E5-4208-1553-16B3-AC409763EBDF}"/>
              </a:ext>
            </a:extLst>
          </p:cNvPr>
          <p:cNvSpPr>
            <a:spLocks noGrp="1"/>
          </p:cNvSpPr>
          <p:nvPr>
            <p:ph type="ctrTitle" idx="4294967295"/>
          </p:nvPr>
        </p:nvSpPr>
        <p:spPr>
          <a:xfrm>
            <a:off x="-1679212" y="2590888"/>
            <a:ext cx="6621469" cy="1617497"/>
          </a:xfrm>
        </p:spPr>
        <p:txBody>
          <a:bodyPr>
            <a:noAutofit/>
          </a:bodyPr>
          <a:lstStyle/>
          <a:p>
            <a:pPr algn="ctr">
              <a:lnSpc>
                <a:spcPct val="100000"/>
              </a:lnSpc>
            </a:pPr>
            <a:r>
              <a:rPr lang="tr-TR" sz="1800" b="1" dirty="0">
                <a:solidFill>
                  <a:schemeClr val="bg1"/>
                </a:solidFill>
              </a:rPr>
              <a:t>T.C.</a:t>
            </a:r>
            <a:br>
              <a:rPr lang="tr-TR" sz="1800" b="1" dirty="0">
                <a:solidFill>
                  <a:schemeClr val="bg1"/>
                </a:solidFill>
              </a:rPr>
            </a:br>
            <a:r>
              <a:rPr lang="tr-TR" sz="1800" b="1" dirty="0">
                <a:solidFill>
                  <a:schemeClr val="bg1"/>
                </a:solidFill>
              </a:rPr>
              <a:t>KARESİ KAYMAKAMLIĞI</a:t>
            </a:r>
            <a:br>
              <a:rPr lang="tr-TR" sz="1800" b="1" dirty="0">
                <a:solidFill>
                  <a:schemeClr val="bg1"/>
                </a:solidFill>
              </a:rPr>
            </a:br>
            <a:r>
              <a:rPr lang="tr-TR" sz="1800" b="1" dirty="0">
                <a:solidFill>
                  <a:schemeClr val="bg1"/>
                </a:solidFill>
              </a:rPr>
              <a:t>İlçe Millî Eğitim Müdürlüğü</a:t>
            </a:r>
            <a:br>
              <a:rPr lang="tr-TR" sz="1800" b="1" dirty="0">
                <a:solidFill>
                  <a:schemeClr val="bg1"/>
                </a:solidFill>
              </a:rPr>
            </a:br>
            <a:r>
              <a:rPr lang="tr-TR" sz="1800" b="1" dirty="0">
                <a:solidFill>
                  <a:schemeClr val="bg1"/>
                </a:solidFill>
              </a:rPr>
              <a:t>Mehmet Azman Çavuş Ortaokulu</a:t>
            </a:r>
          </a:p>
        </p:txBody>
      </p:sp>
      <p:sp>
        <p:nvSpPr>
          <p:cNvPr id="3" name="Alt Başlık 2">
            <a:extLst>
              <a:ext uri="{FF2B5EF4-FFF2-40B4-BE49-F238E27FC236}">
                <a16:creationId xmlns:a16="http://schemas.microsoft.com/office/drawing/2014/main" id="{3F014452-088E-4E2E-ABD6-73281EBE2337}"/>
              </a:ext>
            </a:extLst>
          </p:cNvPr>
          <p:cNvSpPr>
            <a:spLocks noGrp="1"/>
          </p:cNvSpPr>
          <p:nvPr>
            <p:ph type="subTitle" idx="4294967295"/>
          </p:nvPr>
        </p:nvSpPr>
        <p:spPr>
          <a:xfrm>
            <a:off x="2709838" y="4695367"/>
            <a:ext cx="7595917" cy="1719896"/>
          </a:xfrm>
        </p:spPr>
        <p:txBody>
          <a:bodyPr>
            <a:normAutofit/>
          </a:bodyPr>
          <a:lstStyle/>
          <a:p>
            <a:pPr marL="0" indent="0">
              <a:buNone/>
            </a:pPr>
            <a:r>
              <a:rPr lang="tr-TR" sz="5400" b="1" dirty="0">
                <a:solidFill>
                  <a:schemeClr val="bg1"/>
                </a:solidFill>
                <a:effectLst>
                  <a:outerShdw blurRad="38100" dist="38100" dir="2700000" algn="tl">
                    <a:srgbClr val="000000">
                      <a:alpha val="43137"/>
                    </a:srgbClr>
                  </a:outerShdw>
                </a:effectLst>
              </a:rPr>
              <a:t>2024-2025 ÖĞRETİM YILI BRİFİNG DOSYASI</a:t>
            </a:r>
          </a:p>
        </p:txBody>
      </p:sp>
      <p:pic>
        <p:nvPicPr>
          <p:cNvPr id="18" name="Resim 17">
            <a:extLst>
              <a:ext uri="{FF2B5EF4-FFF2-40B4-BE49-F238E27FC236}">
                <a16:creationId xmlns:a16="http://schemas.microsoft.com/office/drawing/2014/main" id="{742F4FF7-4048-CB9D-CDDF-97D0B291CA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058" y="4208385"/>
            <a:ext cx="2156632" cy="2884561"/>
          </a:xfrm>
          <a:prstGeom prst="rect">
            <a:avLst/>
          </a:prstGeom>
        </p:spPr>
      </p:pic>
      <p:sp>
        <p:nvSpPr>
          <p:cNvPr id="19" name="Alt Başlık 2">
            <a:extLst>
              <a:ext uri="{FF2B5EF4-FFF2-40B4-BE49-F238E27FC236}">
                <a16:creationId xmlns:a16="http://schemas.microsoft.com/office/drawing/2014/main" id="{A8F6AE29-73CE-D93A-F64C-84DA2D72AB8E}"/>
              </a:ext>
            </a:extLst>
          </p:cNvPr>
          <p:cNvSpPr txBox="1">
            <a:spLocks/>
          </p:cNvSpPr>
          <p:nvPr/>
        </p:nvSpPr>
        <p:spPr>
          <a:xfrm>
            <a:off x="1738639" y="6902245"/>
            <a:ext cx="7214534" cy="899133"/>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sz="2800" b="1" dirty="0">
                <a:solidFill>
                  <a:srgbClr val="FFFF00"/>
                </a:solidFill>
              </a:rPr>
              <a:t>-2024-</a:t>
            </a:r>
          </a:p>
        </p:txBody>
      </p:sp>
      <p:sp>
        <p:nvSpPr>
          <p:cNvPr id="6" name="Slayt Numarası Yer Tutucusu 5">
            <a:extLst>
              <a:ext uri="{FF2B5EF4-FFF2-40B4-BE49-F238E27FC236}">
                <a16:creationId xmlns:a16="http://schemas.microsoft.com/office/drawing/2014/main" id="{7A6B850F-41B7-304F-2A31-0C1A66F78910}"/>
              </a:ext>
            </a:extLst>
          </p:cNvPr>
          <p:cNvSpPr>
            <a:spLocks noGrp="1"/>
          </p:cNvSpPr>
          <p:nvPr>
            <p:ph type="sldNum" sz="quarter" idx="12"/>
          </p:nvPr>
        </p:nvSpPr>
        <p:spPr/>
        <p:txBody>
          <a:bodyPr/>
          <a:lstStyle/>
          <a:p>
            <a:fld id="{19EE8329-F578-4CF4-800C-9322B014EEA3}" type="slidenum">
              <a:rPr lang="tr-TR" smtClean="0"/>
              <a:t>1</a:t>
            </a:fld>
            <a:endParaRPr lang="tr-TR"/>
          </a:p>
        </p:txBody>
      </p:sp>
    </p:spTree>
    <p:extLst>
      <p:ext uri="{BB962C8B-B14F-4D97-AF65-F5344CB8AC3E}">
        <p14:creationId xmlns:p14="http://schemas.microsoft.com/office/powerpoint/2010/main" val="20987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CFF39270-2AF2-D496-9759-2516E4E55670}"/>
              </a:ext>
            </a:extLst>
          </p:cNvPr>
          <p:cNvSpPr txBox="1"/>
          <p:nvPr/>
        </p:nvSpPr>
        <p:spPr>
          <a:xfrm>
            <a:off x="1" y="96492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PERSONEL SAYISI</a:t>
            </a:r>
          </a:p>
        </p:txBody>
      </p:sp>
      <p:graphicFrame>
        <p:nvGraphicFramePr>
          <p:cNvPr id="5" name="Tablo 4">
            <a:extLst>
              <a:ext uri="{FF2B5EF4-FFF2-40B4-BE49-F238E27FC236}">
                <a16:creationId xmlns:a16="http://schemas.microsoft.com/office/drawing/2014/main" id="{8D91A07C-9A51-CD63-65F2-85BB2B9088BA}"/>
              </a:ext>
            </a:extLst>
          </p:cNvPr>
          <p:cNvGraphicFramePr>
            <a:graphicFrameLocks noGrp="1"/>
          </p:cNvGraphicFramePr>
          <p:nvPr>
            <p:extLst>
              <p:ext uri="{D42A27DB-BD31-4B8C-83A1-F6EECF244321}">
                <p14:modId xmlns:p14="http://schemas.microsoft.com/office/powerpoint/2010/main" val="1129159749"/>
              </p:ext>
            </p:extLst>
          </p:nvPr>
        </p:nvGraphicFramePr>
        <p:xfrm>
          <a:off x="853558" y="1763047"/>
          <a:ext cx="8850882" cy="3635995"/>
        </p:xfrm>
        <a:graphic>
          <a:graphicData uri="http://schemas.openxmlformats.org/drawingml/2006/table">
            <a:tbl>
              <a:tblPr firstRow="1" firstCol="1" bandRow="1">
                <a:tableStyleId>{5C22544A-7EE6-4342-B048-85BDC9FD1C3A}</a:tableStyleId>
              </a:tblPr>
              <a:tblGrid>
                <a:gridCol w="1971576">
                  <a:extLst>
                    <a:ext uri="{9D8B030D-6E8A-4147-A177-3AD203B41FA5}">
                      <a16:colId xmlns:a16="http://schemas.microsoft.com/office/drawing/2014/main" val="1222594129"/>
                    </a:ext>
                  </a:extLst>
                </a:gridCol>
                <a:gridCol w="681228">
                  <a:extLst>
                    <a:ext uri="{9D8B030D-6E8A-4147-A177-3AD203B41FA5}">
                      <a16:colId xmlns:a16="http://schemas.microsoft.com/office/drawing/2014/main" val="3891147323"/>
                    </a:ext>
                  </a:extLst>
                </a:gridCol>
                <a:gridCol w="805937">
                  <a:extLst>
                    <a:ext uri="{9D8B030D-6E8A-4147-A177-3AD203B41FA5}">
                      <a16:colId xmlns:a16="http://schemas.microsoft.com/office/drawing/2014/main" val="3424205278"/>
                    </a:ext>
                  </a:extLst>
                </a:gridCol>
                <a:gridCol w="805937">
                  <a:extLst>
                    <a:ext uri="{9D8B030D-6E8A-4147-A177-3AD203B41FA5}">
                      <a16:colId xmlns:a16="http://schemas.microsoft.com/office/drawing/2014/main" val="3615370328"/>
                    </a:ext>
                  </a:extLst>
                </a:gridCol>
                <a:gridCol w="681228">
                  <a:extLst>
                    <a:ext uri="{9D8B030D-6E8A-4147-A177-3AD203B41FA5}">
                      <a16:colId xmlns:a16="http://schemas.microsoft.com/office/drawing/2014/main" val="1218418404"/>
                    </a:ext>
                  </a:extLst>
                </a:gridCol>
                <a:gridCol w="805937">
                  <a:extLst>
                    <a:ext uri="{9D8B030D-6E8A-4147-A177-3AD203B41FA5}">
                      <a16:colId xmlns:a16="http://schemas.microsoft.com/office/drawing/2014/main" val="1602494709"/>
                    </a:ext>
                  </a:extLst>
                </a:gridCol>
                <a:gridCol w="805937">
                  <a:extLst>
                    <a:ext uri="{9D8B030D-6E8A-4147-A177-3AD203B41FA5}">
                      <a16:colId xmlns:a16="http://schemas.microsoft.com/office/drawing/2014/main" val="294450831"/>
                    </a:ext>
                  </a:extLst>
                </a:gridCol>
                <a:gridCol w="681228">
                  <a:extLst>
                    <a:ext uri="{9D8B030D-6E8A-4147-A177-3AD203B41FA5}">
                      <a16:colId xmlns:a16="http://schemas.microsoft.com/office/drawing/2014/main" val="2544710007"/>
                    </a:ext>
                  </a:extLst>
                </a:gridCol>
                <a:gridCol w="805937">
                  <a:extLst>
                    <a:ext uri="{9D8B030D-6E8A-4147-A177-3AD203B41FA5}">
                      <a16:colId xmlns:a16="http://schemas.microsoft.com/office/drawing/2014/main" val="2738242732"/>
                    </a:ext>
                  </a:extLst>
                </a:gridCol>
                <a:gridCol w="805937">
                  <a:extLst>
                    <a:ext uri="{9D8B030D-6E8A-4147-A177-3AD203B41FA5}">
                      <a16:colId xmlns:a16="http://schemas.microsoft.com/office/drawing/2014/main" val="1928068743"/>
                    </a:ext>
                  </a:extLst>
                </a:gridCol>
              </a:tblGrid>
              <a:tr h="330545">
                <a:tc rowSpan="2">
                  <a:txBody>
                    <a:bodyPr/>
                    <a:lstStyle/>
                    <a:p>
                      <a:pPr algn="ctr"/>
                      <a:r>
                        <a:rPr lang="tr-TR" sz="1400" dirty="0">
                          <a:effectLst/>
                          <a:latin typeface="Times New Roman" panose="02020603050405020304" pitchFamily="18" charset="0"/>
                          <a:ea typeface="Georgia" panose="02040502050405020303" pitchFamily="18" charset="0"/>
                          <a:cs typeface="Times New Roman" panose="02020603050405020304" pitchFamily="18" charset="0"/>
                        </a:rPr>
                        <a:t>UNVAN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tr-TR" sz="1400">
                          <a:effectLst/>
                          <a:latin typeface="Times New Roman" panose="02020603050405020304" pitchFamily="18" charset="0"/>
                          <a:cs typeface="Times New Roman" panose="02020603050405020304" pitchFamily="18" charset="0"/>
                        </a:rPr>
                        <a:t>KADROLU</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r>
                        <a:rPr lang="tr-TR" sz="1400" dirty="0">
                          <a:effectLst/>
                          <a:latin typeface="Times New Roman" panose="02020603050405020304" pitchFamily="18" charset="0"/>
                          <a:cs typeface="Times New Roman" panose="02020603050405020304" pitchFamily="18" charset="0"/>
                        </a:rPr>
                        <a:t>GÖREVLENDİRME</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r>
                        <a:rPr lang="tr-TR" sz="1400">
                          <a:effectLst/>
                          <a:latin typeface="Times New Roman" panose="02020603050405020304" pitchFamily="18" charset="0"/>
                          <a:cs typeface="Times New Roman" panose="02020603050405020304" pitchFamily="18" charset="0"/>
                        </a:rPr>
                        <a:t>TOPLAM</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26550681"/>
                  </a:ext>
                </a:extLst>
              </a:tr>
              <a:tr h="330545">
                <a:tc vMerge="1">
                  <a:txBody>
                    <a:bodyPr/>
                    <a:lstStyle/>
                    <a:p>
                      <a:endParaRPr lang="tr-TR"/>
                    </a:p>
                  </a:txBody>
                  <a:tcPr/>
                </a:tc>
                <a:tc>
                  <a:txBody>
                    <a:bodyPr/>
                    <a:lstStyle/>
                    <a:p>
                      <a:pPr algn="ctr"/>
                      <a:r>
                        <a:rPr lang="tr-TR" sz="1400" dirty="0">
                          <a:effectLst/>
                          <a:latin typeface="Times New Roman" panose="02020603050405020304" pitchFamily="18" charset="0"/>
                          <a:cs typeface="Times New Roman" panose="02020603050405020304" pitchFamily="18" charset="0"/>
                        </a:rPr>
                        <a:t>Erkek</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Kadın</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Toplam</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Erkek</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Kadın</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Toplam</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Erkek</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Kadın</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Toplam</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2980054"/>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Okul Müdürü</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8018189"/>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Müdür Yardımcısı</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2</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04399591"/>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Özel Eğitim Öğretmeni</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208835"/>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Anasınıfı Öğretmeni</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64624669"/>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Branş Öğretmeni</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17</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31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48</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6029962"/>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Rehber Öğretmen</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0929327"/>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İdari Personel</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4755648"/>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Yardımcı Personel</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5</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7</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5</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7</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75944971"/>
                  </a:ext>
                </a:extLst>
              </a:tr>
              <a:tr h="330545">
                <a:tc>
                  <a:txBody>
                    <a:bodyPr/>
                    <a:lstStyle/>
                    <a:p>
                      <a:r>
                        <a:rPr lang="tr-TR" sz="1400" b="1" dirty="0">
                          <a:solidFill>
                            <a:schemeClr val="bg1"/>
                          </a:solidFill>
                          <a:effectLst/>
                          <a:latin typeface="Times New Roman" panose="02020603050405020304" pitchFamily="18" charset="0"/>
                          <a:cs typeface="Times New Roman" panose="02020603050405020304" pitchFamily="18" charset="0"/>
                        </a:rPr>
                        <a:t>Toplam</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21</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37</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58</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5</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10</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15</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26</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47</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73</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833311800"/>
                  </a:ext>
                </a:extLst>
              </a:tr>
            </a:tbl>
          </a:graphicData>
        </a:graphic>
      </p:graphicFrame>
      <p:sp>
        <p:nvSpPr>
          <p:cNvPr id="7" name="Metin kutusu 6">
            <a:extLst>
              <a:ext uri="{FF2B5EF4-FFF2-40B4-BE49-F238E27FC236}">
                <a16:creationId xmlns:a16="http://schemas.microsoft.com/office/drawing/2014/main" id="{609AB60A-3EE7-AEE6-F4E7-6BBBF306620D}"/>
              </a:ext>
            </a:extLst>
          </p:cNvPr>
          <p:cNvSpPr txBox="1"/>
          <p:nvPr/>
        </p:nvSpPr>
        <p:spPr>
          <a:xfrm>
            <a:off x="0" y="5584733"/>
            <a:ext cx="10565530" cy="1077218"/>
          </a:xfrm>
          <a:prstGeom prst="rect">
            <a:avLst/>
          </a:prstGeom>
          <a:noFill/>
        </p:spPr>
        <p:txBody>
          <a:bodyPr wrap="square">
            <a:spAutoFit/>
          </a:bodyPr>
          <a:lstStyle/>
          <a:p>
            <a:pPr marL="608330" marR="355600" indent="306070" algn="just">
              <a:spcAft>
                <a:spcPts val="120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Okulumuzda kadrolu 58, görevlendirme 1</a:t>
            </a:r>
            <a:r>
              <a:rPr lang="tr-TR" sz="1600" dirty="0">
                <a:latin typeface="Times New Roman" panose="02020603050405020304" pitchFamily="18" charset="0"/>
                <a:ea typeface="Georgia" panose="02040502050405020303" pitchFamily="18" charset="0"/>
                <a:cs typeface="Georgia" panose="02040502050405020303" pitchFamily="18" charset="0"/>
              </a:rPr>
              <a:t>5</a:t>
            </a:r>
            <a:r>
              <a:rPr lang="tr-TR" sz="1600" dirty="0">
                <a:effectLst/>
                <a:latin typeface="Times New Roman" panose="02020603050405020304" pitchFamily="18" charset="0"/>
                <a:ea typeface="Georgia" panose="02040502050405020303" pitchFamily="18" charset="0"/>
                <a:cs typeface="Georgia" panose="02040502050405020303" pitchFamily="18" charset="0"/>
              </a:rPr>
              <a:t> olmak üzere toplam 7</a:t>
            </a:r>
            <a:r>
              <a:rPr lang="tr-TR" sz="1600" dirty="0">
                <a:latin typeface="Times New Roman" panose="02020603050405020304" pitchFamily="18" charset="0"/>
                <a:ea typeface="Georgia" panose="02040502050405020303" pitchFamily="18" charset="0"/>
                <a:cs typeface="Georgia" panose="02040502050405020303" pitchFamily="18" charset="0"/>
              </a:rPr>
              <a:t>3</a:t>
            </a:r>
            <a:r>
              <a:rPr lang="tr-TR" sz="1600" dirty="0">
                <a:effectLst/>
                <a:latin typeface="Times New Roman" panose="02020603050405020304" pitchFamily="18" charset="0"/>
                <a:ea typeface="Georgia" panose="02040502050405020303" pitchFamily="18" charset="0"/>
                <a:cs typeface="Georgia" panose="02040502050405020303" pitchFamily="18" charset="0"/>
              </a:rPr>
              <a:t> personel görev yapmaktadır. Yardımcı personel olarak 1 görevlendirme hizmetli ile 1 sürekli işçi çalışmakta olup; 1 yardımcı personelimiz TYP, 4 yardımcı personelimiz İUP kapsamında okulumuzda görev yapmaktadır. Okulumuzda sözleşmeli personel bulunmamaktadır</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2" name="Slayt Numarası Yer Tutucusu 1">
            <a:extLst>
              <a:ext uri="{FF2B5EF4-FFF2-40B4-BE49-F238E27FC236}">
                <a16:creationId xmlns:a16="http://schemas.microsoft.com/office/drawing/2014/main" id="{232C061B-7379-95EA-6792-D0BB531E0F81}"/>
              </a:ext>
            </a:extLst>
          </p:cNvPr>
          <p:cNvSpPr>
            <a:spLocks noGrp="1"/>
          </p:cNvSpPr>
          <p:nvPr>
            <p:ph type="sldNum" sz="quarter" idx="12"/>
          </p:nvPr>
        </p:nvSpPr>
        <p:spPr/>
        <p:txBody>
          <a:bodyPr/>
          <a:lstStyle/>
          <a:p>
            <a:fld id="{19EE8329-F578-4CF4-800C-9322B014EEA3}" type="slidenum">
              <a:rPr lang="tr-TR" smtClean="0"/>
              <a:t>10</a:t>
            </a:fld>
            <a:endParaRPr lang="tr-TR"/>
          </a:p>
        </p:txBody>
      </p:sp>
    </p:spTree>
    <p:extLst>
      <p:ext uri="{BB962C8B-B14F-4D97-AF65-F5344CB8AC3E}">
        <p14:creationId xmlns:p14="http://schemas.microsoft.com/office/powerpoint/2010/main" val="165220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FD12371-015C-8CAE-8BAA-523D43162CFF}"/>
              </a:ext>
            </a:extLst>
          </p:cNvPr>
          <p:cNvSpPr txBox="1"/>
          <p:nvPr/>
        </p:nvSpPr>
        <p:spPr>
          <a:xfrm>
            <a:off x="1" y="964926"/>
            <a:ext cx="10691812" cy="615553"/>
          </a:xfrm>
          <a:prstGeom prst="rect">
            <a:avLst/>
          </a:prstGeom>
          <a:solidFill>
            <a:schemeClr val="accent4">
              <a:lumMod val="20000"/>
              <a:lumOff val="80000"/>
            </a:schemeClr>
          </a:solidFill>
        </p:spPr>
        <p:txBody>
          <a:bodyPr wrap="square" rtlCol="0">
            <a:spAutoFit/>
          </a:bodyPr>
          <a:lstStyle/>
          <a:p>
            <a:pPr algn="ctr"/>
            <a:r>
              <a:rPr lang="tr-TR" sz="3400" b="1" dirty="0">
                <a:latin typeface="Times New Roman" panose="02020603050405020304" pitchFamily="18" charset="0"/>
                <a:cs typeface="Times New Roman" panose="02020603050405020304" pitchFamily="18" charset="0"/>
              </a:rPr>
              <a:t>OKUL NORM KADRO DURUMU </a:t>
            </a:r>
            <a:r>
              <a:rPr lang="tr-TR" sz="2400" b="1" dirty="0">
                <a:latin typeface="Times New Roman" panose="02020603050405020304" pitchFamily="18" charset="0"/>
                <a:cs typeface="Times New Roman" panose="02020603050405020304" pitchFamily="18" charset="0"/>
              </a:rPr>
              <a:t>(ÖĞRETMEN)</a:t>
            </a:r>
            <a:endParaRPr lang="tr-TR" sz="3400" b="1"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A9E711DA-393D-A85A-30EF-D1B5041D1917}"/>
              </a:ext>
            </a:extLst>
          </p:cNvPr>
          <p:cNvSpPr txBox="1"/>
          <p:nvPr/>
        </p:nvSpPr>
        <p:spPr>
          <a:xfrm>
            <a:off x="302719" y="5991504"/>
            <a:ext cx="10233858" cy="646331"/>
          </a:xfrm>
          <a:prstGeom prst="rect">
            <a:avLst/>
          </a:prstGeom>
          <a:noFill/>
        </p:spPr>
        <p:txBody>
          <a:bodyPr wrap="square">
            <a:spAutoFit/>
          </a:bodyPr>
          <a:lstStyle/>
          <a:p>
            <a:pPr marL="608330" marR="643255" indent="306070" algn="just">
              <a:spcAft>
                <a:spcPts val="1200"/>
              </a:spcAft>
            </a:pPr>
            <a:r>
              <a:rPr lang="tr-TR" sz="1800" dirty="0">
                <a:effectLst/>
                <a:latin typeface="Times New Roman" panose="02020603050405020304" pitchFamily="18" charset="0"/>
                <a:ea typeface="Georgia" panose="02040502050405020303" pitchFamily="18" charset="0"/>
                <a:cs typeface="Georgia" panose="02040502050405020303" pitchFamily="18" charset="0"/>
              </a:rPr>
              <a:t>Okulumuzda 2024-2025 öğretim yılında kadrolu 54 kadrolu öğretmen görev yapmakta olup 4 norm fazlası öğretmenimiz bulunmaktadır.</a:t>
            </a:r>
            <a:endParaRPr lang="tr-TR" sz="1800" dirty="0">
              <a:effectLst/>
              <a:latin typeface="Georgia" panose="02040502050405020303" pitchFamily="18" charset="0"/>
              <a:ea typeface="Georgia" panose="02040502050405020303" pitchFamily="18" charset="0"/>
              <a:cs typeface="Georgia" panose="02040502050405020303" pitchFamily="18" charset="0"/>
            </a:endParaRPr>
          </a:p>
        </p:txBody>
      </p:sp>
      <p:graphicFrame>
        <p:nvGraphicFramePr>
          <p:cNvPr id="2" name="Tablo 1">
            <a:extLst>
              <a:ext uri="{FF2B5EF4-FFF2-40B4-BE49-F238E27FC236}">
                <a16:creationId xmlns:a16="http://schemas.microsoft.com/office/drawing/2014/main" id="{9A522C0B-7767-71C9-217B-1CDEBD855F89}"/>
              </a:ext>
            </a:extLst>
          </p:cNvPr>
          <p:cNvGraphicFramePr>
            <a:graphicFrameLocks noGrp="1"/>
          </p:cNvGraphicFramePr>
          <p:nvPr>
            <p:extLst>
              <p:ext uri="{D42A27DB-BD31-4B8C-83A1-F6EECF244321}">
                <p14:modId xmlns:p14="http://schemas.microsoft.com/office/powerpoint/2010/main" val="3922863337"/>
              </p:ext>
            </p:extLst>
          </p:nvPr>
        </p:nvGraphicFramePr>
        <p:xfrm>
          <a:off x="302718" y="1692524"/>
          <a:ext cx="10050647" cy="4298984"/>
        </p:xfrm>
        <a:graphic>
          <a:graphicData uri="http://schemas.openxmlformats.org/drawingml/2006/table">
            <a:tbl>
              <a:tblPr>
                <a:tableStyleId>{5C22544A-7EE6-4342-B048-85BDC9FD1C3A}</a:tableStyleId>
              </a:tblPr>
              <a:tblGrid>
                <a:gridCol w="2098487">
                  <a:extLst>
                    <a:ext uri="{9D8B030D-6E8A-4147-A177-3AD203B41FA5}">
                      <a16:colId xmlns:a16="http://schemas.microsoft.com/office/drawing/2014/main" val="3041753502"/>
                    </a:ext>
                  </a:extLst>
                </a:gridCol>
                <a:gridCol w="994020">
                  <a:extLst>
                    <a:ext uri="{9D8B030D-6E8A-4147-A177-3AD203B41FA5}">
                      <a16:colId xmlns:a16="http://schemas.microsoft.com/office/drawing/2014/main" val="1620226061"/>
                    </a:ext>
                  </a:extLst>
                </a:gridCol>
                <a:gridCol w="994020">
                  <a:extLst>
                    <a:ext uri="{9D8B030D-6E8A-4147-A177-3AD203B41FA5}">
                      <a16:colId xmlns:a16="http://schemas.microsoft.com/office/drawing/2014/main" val="3005079855"/>
                    </a:ext>
                  </a:extLst>
                </a:gridCol>
                <a:gridCol w="994020">
                  <a:extLst>
                    <a:ext uri="{9D8B030D-6E8A-4147-A177-3AD203B41FA5}">
                      <a16:colId xmlns:a16="http://schemas.microsoft.com/office/drawing/2014/main" val="1488651372"/>
                    </a:ext>
                  </a:extLst>
                </a:gridCol>
                <a:gridCol w="994020">
                  <a:extLst>
                    <a:ext uri="{9D8B030D-6E8A-4147-A177-3AD203B41FA5}">
                      <a16:colId xmlns:a16="http://schemas.microsoft.com/office/drawing/2014/main" val="2795301969"/>
                    </a:ext>
                  </a:extLst>
                </a:gridCol>
                <a:gridCol w="994020">
                  <a:extLst>
                    <a:ext uri="{9D8B030D-6E8A-4147-A177-3AD203B41FA5}">
                      <a16:colId xmlns:a16="http://schemas.microsoft.com/office/drawing/2014/main" val="135320947"/>
                    </a:ext>
                  </a:extLst>
                </a:gridCol>
                <a:gridCol w="994020">
                  <a:extLst>
                    <a:ext uri="{9D8B030D-6E8A-4147-A177-3AD203B41FA5}">
                      <a16:colId xmlns:a16="http://schemas.microsoft.com/office/drawing/2014/main" val="735687568"/>
                    </a:ext>
                  </a:extLst>
                </a:gridCol>
                <a:gridCol w="994020">
                  <a:extLst>
                    <a:ext uri="{9D8B030D-6E8A-4147-A177-3AD203B41FA5}">
                      <a16:colId xmlns:a16="http://schemas.microsoft.com/office/drawing/2014/main" val="3958611165"/>
                    </a:ext>
                  </a:extLst>
                </a:gridCol>
                <a:gridCol w="994020">
                  <a:extLst>
                    <a:ext uri="{9D8B030D-6E8A-4147-A177-3AD203B41FA5}">
                      <a16:colId xmlns:a16="http://schemas.microsoft.com/office/drawing/2014/main" val="3387218118"/>
                    </a:ext>
                  </a:extLst>
                </a:gridCol>
              </a:tblGrid>
              <a:tr h="702719">
                <a:tc>
                  <a:txBody>
                    <a:bodyPr/>
                    <a:lstStyle/>
                    <a:p>
                      <a:pPr algn="ctr" fontAlgn="b"/>
                      <a:r>
                        <a:rPr lang="tr-TR" sz="1400" b="1" u="none" strike="noStrike" dirty="0">
                          <a:solidFill>
                            <a:schemeClr val="bg1"/>
                          </a:solidFill>
                          <a:effectLst/>
                        </a:rPr>
                        <a:t>Branş Adı</a:t>
                      </a:r>
                      <a:endParaRPr lang="tr-TR" sz="1400" b="1"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tr-TR" sz="1400" b="1" u="none" strike="noStrike" dirty="0">
                          <a:solidFill>
                            <a:schemeClr val="bg1"/>
                          </a:solidFill>
                          <a:effectLst/>
                        </a:rPr>
                        <a:t>Toplam Ders Saati</a:t>
                      </a:r>
                      <a:endParaRPr lang="tr-TR" sz="1400" b="1"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tr-TR" sz="1400" b="1" u="none" strike="noStrike" dirty="0">
                          <a:solidFill>
                            <a:schemeClr val="bg1"/>
                          </a:solidFill>
                          <a:effectLst/>
                        </a:rPr>
                        <a:t>Yönetici </a:t>
                      </a:r>
                      <a:r>
                        <a:rPr lang="tr-TR" sz="1400" b="1" u="none" strike="noStrike" dirty="0" err="1">
                          <a:solidFill>
                            <a:schemeClr val="bg1"/>
                          </a:solidFill>
                          <a:effectLst/>
                        </a:rPr>
                        <a:t>Gir.Ders</a:t>
                      </a:r>
                      <a:r>
                        <a:rPr lang="tr-TR" sz="1400" b="1" u="none" strike="noStrike" dirty="0">
                          <a:solidFill>
                            <a:schemeClr val="bg1"/>
                          </a:solidFill>
                          <a:effectLst/>
                        </a:rPr>
                        <a:t> Saati</a:t>
                      </a:r>
                      <a:endParaRPr lang="tr-TR" sz="1400" b="1"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tr-TR" sz="1400" b="1" u="none" strike="noStrike" dirty="0">
                          <a:solidFill>
                            <a:schemeClr val="bg1"/>
                          </a:solidFill>
                          <a:effectLst/>
                        </a:rPr>
                        <a:t>Norma Esas Ders Saati</a:t>
                      </a:r>
                      <a:endParaRPr lang="tr-TR" sz="1400" b="1"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tr-TR" sz="1400" b="1" u="none" strike="noStrike" dirty="0">
                          <a:solidFill>
                            <a:schemeClr val="bg1"/>
                          </a:solidFill>
                          <a:effectLst/>
                        </a:rPr>
                        <a:t>Norm</a:t>
                      </a:r>
                      <a:endParaRPr lang="tr-TR" sz="1400" b="1"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tr-TR" sz="1400" b="1" u="none" strike="noStrike" dirty="0">
                          <a:solidFill>
                            <a:schemeClr val="bg1"/>
                          </a:solidFill>
                          <a:effectLst/>
                        </a:rPr>
                        <a:t>Mevcut</a:t>
                      </a:r>
                      <a:endParaRPr lang="tr-TR" sz="1400" b="1"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tr-TR" sz="1400" b="1" u="none" strike="noStrike" dirty="0">
                          <a:solidFill>
                            <a:schemeClr val="bg1"/>
                          </a:solidFill>
                          <a:effectLst/>
                        </a:rPr>
                        <a:t>Aylıksız İzinde</a:t>
                      </a:r>
                      <a:endParaRPr lang="tr-TR" sz="1400" b="1"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tr-TR" sz="1400" b="1" u="none" strike="noStrike" dirty="0">
                          <a:solidFill>
                            <a:schemeClr val="bg1"/>
                          </a:solidFill>
                          <a:effectLst/>
                        </a:rPr>
                        <a:t>Sözleşmeli</a:t>
                      </a:r>
                      <a:endParaRPr lang="tr-TR" sz="1400" b="1"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tr-TR" sz="1400" b="1" u="none" strike="noStrike" dirty="0">
                          <a:solidFill>
                            <a:schemeClr val="bg1"/>
                          </a:solidFill>
                          <a:effectLst/>
                        </a:rPr>
                        <a:t>Toplam</a:t>
                      </a:r>
                      <a:endParaRPr lang="tr-TR" sz="1400" b="1"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906815304"/>
                  </a:ext>
                </a:extLst>
              </a:tr>
              <a:tr h="239751">
                <a:tc>
                  <a:txBody>
                    <a:bodyPr/>
                    <a:lstStyle/>
                    <a:p>
                      <a:pPr algn="l" fontAlgn="b"/>
                      <a:r>
                        <a:rPr lang="tr-TR" sz="1400" u="none" strike="noStrike" dirty="0">
                          <a:effectLst/>
                        </a:rPr>
                        <a:t>Bilişim Teknolojileri</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26</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26</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1</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1</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1</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459536"/>
                  </a:ext>
                </a:extLst>
              </a:tr>
              <a:tr h="239751">
                <a:tc>
                  <a:txBody>
                    <a:bodyPr/>
                    <a:lstStyle/>
                    <a:p>
                      <a:pPr algn="l" fontAlgn="b"/>
                      <a:r>
                        <a:rPr lang="tr-TR" sz="1400" u="none" strike="noStrike" dirty="0">
                          <a:effectLst/>
                        </a:rPr>
                        <a:t>Din Kültürü ve Ahlâk Bilgisi</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52</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52</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3</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4</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1</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4</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528667"/>
                  </a:ext>
                </a:extLst>
              </a:tr>
              <a:tr h="239751">
                <a:tc>
                  <a:txBody>
                    <a:bodyPr/>
                    <a:lstStyle/>
                    <a:p>
                      <a:pPr algn="l" fontAlgn="b"/>
                      <a:r>
                        <a:rPr lang="tr-TR" sz="1400" u="none" strike="noStrike" dirty="0">
                          <a:effectLst/>
                        </a:rPr>
                        <a:t>İngilizce</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121</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121</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6</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6</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6</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9754300"/>
                  </a:ext>
                </a:extLst>
              </a:tr>
              <a:tr h="239751">
                <a:tc>
                  <a:txBody>
                    <a:bodyPr/>
                    <a:lstStyle/>
                    <a:p>
                      <a:pPr algn="l" fontAlgn="b"/>
                      <a:r>
                        <a:rPr lang="tr-TR" sz="1400" u="none" strike="noStrike" dirty="0">
                          <a:effectLst/>
                        </a:rPr>
                        <a:t>İlköğretim Matematik</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138</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138</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7</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8</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8</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18860475"/>
                  </a:ext>
                </a:extLst>
              </a:tr>
              <a:tr h="239751">
                <a:tc>
                  <a:txBody>
                    <a:bodyPr/>
                    <a:lstStyle/>
                    <a:p>
                      <a:pPr algn="l" fontAlgn="b"/>
                      <a:r>
                        <a:rPr lang="tr-TR" sz="1400" u="none" strike="noStrike">
                          <a:effectLst/>
                        </a:rPr>
                        <a:t>Müzik</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32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32</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66087"/>
                  </a:ext>
                </a:extLst>
              </a:tr>
              <a:tr h="239751">
                <a:tc>
                  <a:txBody>
                    <a:bodyPr/>
                    <a:lstStyle/>
                    <a:p>
                      <a:pPr algn="l" fontAlgn="b"/>
                      <a:r>
                        <a:rPr lang="tr-TR" sz="1400" u="none" strike="noStrike" dirty="0">
                          <a:effectLst/>
                        </a:rPr>
                        <a:t>Türkçe</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a:effectLst/>
                        </a:rPr>
                        <a:t>161</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6</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155</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7</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8</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8</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48883624"/>
                  </a:ext>
                </a:extLst>
              </a:tr>
              <a:tr h="239751">
                <a:tc>
                  <a:txBody>
                    <a:bodyPr/>
                    <a:lstStyle/>
                    <a:p>
                      <a:pPr algn="l" fontAlgn="b"/>
                      <a:r>
                        <a:rPr lang="tr-TR" sz="1400" u="none" strike="noStrike" dirty="0">
                          <a:effectLst/>
                        </a:rPr>
                        <a:t>Beden Eğitimi</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84</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82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4</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4</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4</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3345993"/>
                  </a:ext>
                </a:extLst>
              </a:tr>
              <a:tr h="239751">
                <a:tc>
                  <a:txBody>
                    <a:bodyPr/>
                    <a:lstStyle/>
                    <a:p>
                      <a:pPr algn="l" fontAlgn="b"/>
                      <a:r>
                        <a:rPr lang="tr-TR" sz="1400" u="none" strike="noStrike" dirty="0">
                          <a:effectLst/>
                        </a:rPr>
                        <a:t>Sosyal Bilgiler</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85</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85</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4</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4</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4</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07629367"/>
                  </a:ext>
                </a:extLst>
              </a:tr>
              <a:tr h="239751">
                <a:tc>
                  <a:txBody>
                    <a:bodyPr/>
                    <a:lstStyle/>
                    <a:p>
                      <a:pPr algn="l" fontAlgn="b"/>
                      <a:r>
                        <a:rPr lang="tr-TR" sz="1400" u="none" strike="noStrike" dirty="0">
                          <a:effectLst/>
                        </a:rPr>
                        <a:t>Okul Öncesi</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2</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2867929"/>
                  </a:ext>
                </a:extLst>
              </a:tr>
              <a:tr h="239751">
                <a:tc>
                  <a:txBody>
                    <a:bodyPr/>
                    <a:lstStyle/>
                    <a:p>
                      <a:pPr algn="l" fontAlgn="b"/>
                      <a:r>
                        <a:rPr lang="tr-TR" sz="1400" u="none" strike="noStrike" dirty="0">
                          <a:effectLst/>
                        </a:rPr>
                        <a:t>Teknoloji ve Tasarım</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52</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52</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3</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4</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4</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8458418"/>
                  </a:ext>
                </a:extLst>
              </a:tr>
              <a:tr h="239751">
                <a:tc>
                  <a:txBody>
                    <a:bodyPr/>
                    <a:lstStyle/>
                    <a:p>
                      <a:pPr algn="l" fontAlgn="b"/>
                      <a:r>
                        <a:rPr lang="tr-TR" sz="1400" u="none" strike="noStrike" dirty="0">
                          <a:effectLst/>
                        </a:rPr>
                        <a:t>Görsel Sanatlar</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26</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26</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1</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1</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1</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2599320"/>
                  </a:ext>
                </a:extLst>
              </a:tr>
              <a:tr h="239751">
                <a:tc>
                  <a:txBody>
                    <a:bodyPr/>
                    <a:lstStyle/>
                    <a:p>
                      <a:pPr algn="l" fontAlgn="b"/>
                      <a:r>
                        <a:rPr lang="tr-TR" sz="1400" u="none" strike="noStrike" dirty="0">
                          <a:effectLst/>
                        </a:rPr>
                        <a:t>Rehberlik</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a:effectLst/>
                        </a:rPr>
                        <a:t>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2</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2</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2</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7231371"/>
                  </a:ext>
                </a:extLst>
              </a:tr>
              <a:tr h="239751">
                <a:tc>
                  <a:txBody>
                    <a:bodyPr/>
                    <a:lstStyle/>
                    <a:p>
                      <a:pPr algn="l" fontAlgn="b"/>
                      <a:r>
                        <a:rPr lang="tr-TR" sz="1400" u="none" strike="noStrike" dirty="0">
                          <a:effectLst/>
                        </a:rPr>
                        <a:t>Özel Eğitim</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u="none" strike="noStrike">
                          <a:effectLst/>
                        </a:rPr>
                        <a:t>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4338791"/>
                  </a:ext>
                </a:extLst>
              </a:tr>
              <a:tr h="239751">
                <a:tc>
                  <a:txBody>
                    <a:bodyPr/>
                    <a:lstStyle/>
                    <a:p>
                      <a:pPr algn="l" fontAlgn="b"/>
                      <a:r>
                        <a:rPr lang="tr-TR" sz="1400" u="none" strike="noStrike" dirty="0">
                          <a:effectLst/>
                        </a:rPr>
                        <a:t>Fen Bilimleri</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126</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6</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120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6</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6</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0</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1400" u="none" strike="noStrike" dirty="0">
                          <a:effectLst/>
                        </a:rPr>
                        <a:t>6</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06824900"/>
                  </a:ext>
                </a:extLst>
              </a:tr>
              <a:tr h="239751">
                <a:tc>
                  <a:txBody>
                    <a:bodyPr/>
                    <a:lstStyle/>
                    <a:p>
                      <a:pPr algn="l" fontAlgn="b"/>
                      <a:r>
                        <a:rPr lang="tr-TR" sz="1400" b="1" u="none" strike="noStrike" dirty="0">
                          <a:effectLst/>
                        </a:rPr>
                        <a:t>TOPLAM</a:t>
                      </a:r>
                      <a:endParaRPr lang="tr-TR" sz="14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b="1" u="none" strike="noStrike" dirty="0">
                          <a:effectLst/>
                        </a:rPr>
                        <a:t>903</a:t>
                      </a:r>
                      <a:endParaRPr lang="tr-TR" sz="14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b="1" u="none" strike="noStrike" dirty="0">
                          <a:effectLst/>
                        </a:rPr>
                        <a:t>14</a:t>
                      </a:r>
                      <a:endParaRPr lang="tr-TR" sz="14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b="1" u="none" strike="noStrike" dirty="0">
                          <a:effectLst/>
                        </a:rPr>
                        <a:t>889</a:t>
                      </a:r>
                      <a:endParaRPr lang="tr-TR" sz="14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b="1" u="none" strike="noStrike" dirty="0">
                          <a:effectLst/>
                        </a:rPr>
                        <a:t>50</a:t>
                      </a:r>
                      <a:endParaRPr lang="tr-TR" sz="14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b="1" u="none" strike="noStrike" dirty="0">
                          <a:effectLst/>
                        </a:rPr>
                        <a:t>54</a:t>
                      </a:r>
                      <a:endParaRPr lang="tr-TR" sz="14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b="1" u="none" strike="noStrike" dirty="0">
                          <a:effectLst/>
                        </a:rPr>
                        <a:t>1</a:t>
                      </a:r>
                      <a:endParaRPr lang="tr-TR" sz="14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b="1" u="none" strike="noStrike" dirty="0">
                          <a:effectLst/>
                        </a:rPr>
                        <a:t>0</a:t>
                      </a:r>
                      <a:endParaRPr lang="tr-TR" sz="14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b="1" u="none" strike="noStrike" dirty="0">
                          <a:effectLst/>
                        </a:rPr>
                        <a:t>54</a:t>
                      </a:r>
                      <a:endParaRPr lang="tr-TR" sz="14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8936456"/>
                  </a:ext>
                </a:extLst>
              </a:tr>
            </a:tbl>
          </a:graphicData>
        </a:graphic>
      </p:graphicFrame>
      <p:sp>
        <p:nvSpPr>
          <p:cNvPr id="3" name="Slayt Numarası Yer Tutucusu 2">
            <a:extLst>
              <a:ext uri="{FF2B5EF4-FFF2-40B4-BE49-F238E27FC236}">
                <a16:creationId xmlns:a16="http://schemas.microsoft.com/office/drawing/2014/main" id="{D8E7FE80-0506-F1E1-8EE3-12E942CEB4E0}"/>
              </a:ext>
            </a:extLst>
          </p:cNvPr>
          <p:cNvSpPr>
            <a:spLocks noGrp="1"/>
          </p:cNvSpPr>
          <p:nvPr>
            <p:ph type="sldNum" sz="quarter" idx="12"/>
          </p:nvPr>
        </p:nvSpPr>
        <p:spPr/>
        <p:txBody>
          <a:bodyPr/>
          <a:lstStyle/>
          <a:p>
            <a:fld id="{19EE8329-F578-4CF4-800C-9322B014EEA3}" type="slidenum">
              <a:rPr lang="tr-TR" smtClean="0"/>
              <a:t>11</a:t>
            </a:fld>
            <a:endParaRPr lang="tr-TR"/>
          </a:p>
        </p:txBody>
      </p:sp>
    </p:spTree>
    <p:extLst>
      <p:ext uri="{BB962C8B-B14F-4D97-AF65-F5344CB8AC3E}">
        <p14:creationId xmlns:p14="http://schemas.microsoft.com/office/powerpoint/2010/main" val="2419062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78561D7-2B33-A3F6-6C7C-FACD669101ED}"/>
              </a:ext>
            </a:extLst>
          </p:cNvPr>
          <p:cNvSpPr txBox="1"/>
          <p:nvPr/>
        </p:nvSpPr>
        <p:spPr>
          <a:xfrm>
            <a:off x="1" y="102588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SON 3 YIL ÖĞRENCİ SAYILARI</a:t>
            </a:r>
          </a:p>
        </p:txBody>
      </p:sp>
      <p:graphicFrame>
        <p:nvGraphicFramePr>
          <p:cNvPr id="7" name="Tablo 6">
            <a:extLst>
              <a:ext uri="{FF2B5EF4-FFF2-40B4-BE49-F238E27FC236}">
                <a16:creationId xmlns:a16="http://schemas.microsoft.com/office/drawing/2014/main" id="{9EB632BA-94D4-FC04-FCE0-2F7876FD75F5}"/>
              </a:ext>
            </a:extLst>
          </p:cNvPr>
          <p:cNvGraphicFramePr>
            <a:graphicFrameLocks noGrp="1"/>
          </p:cNvGraphicFramePr>
          <p:nvPr>
            <p:extLst>
              <p:ext uri="{D42A27DB-BD31-4B8C-83A1-F6EECF244321}">
                <p14:modId xmlns:p14="http://schemas.microsoft.com/office/powerpoint/2010/main" val="2131022926"/>
              </p:ext>
            </p:extLst>
          </p:nvPr>
        </p:nvGraphicFramePr>
        <p:xfrm>
          <a:off x="333931" y="2430462"/>
          <a:ext cx="10023950" cy="2491932"/>
        </p:xfrm>
        <a:graphic>
          <a:graphicData uri="http://schemas.openxmlformats.org/drawingml/2006/table">
            <a:tbl>
              <a:tblPr firstRow="1" bandRow="1">
                <a:tableStyleId>{B301B821-A1FF-4177-AEE7-76D212191A09}</a:tableStyleId>
              </a:tblPr>
              <a:tblGrid>
                <a:gridCol w="1002395">
                  <a:extLst>
                    <a:ext uri="{9D8B030D-6E8A-4147-A177-3AD203B41FA5}">
                      <a16:colId xmlns:a16="http://schemas.microsoft.com/office/drawing/2014/main" val="181537038"/>
                    </a:ext>
                  </a:extLst>
                </a:gridCol>
                <a:gridCol w="1002395">
                  <a:extLst>
                    <a:ext uri="{9D8B030D-6E8A-4147-A177-3AD203B41FA5}">
                      <a16:colId xmlns:a16="http://schemas.microsoft.com/office/drawing/2014/main" val="2733739183"/>
                    </a:ext>
                  </a:extLst>
                </a:gridCol>
                <a:gridCol w="1002395">
                  <a:extLst>
                    <a:ext uri="{9D8B030D-6E8A-4147-A177-3AD203B41FA5}">
                      <a16:colId xmlns:a16="http://schemas.microsoft.com/office/drawing/2014/main" val="4071106833"/>
                    </a:ext>
                  </a:extLst>
                </a:gridCol>
                <a:gridCol w="1002395">
                  <a:extLst>
                    <a:ext uri="{9D8B030D-6E8A-4147-A177-3AD203B41FA5}">
                      <a16:colId xmlns:a16="http://schemas.microsoft.com/office/drawing/2014/main" val="2942030746"/>
                    </a:ext>
                  </a:extLst>
                </a:gridCol>
                <a:gridCol w="1002395">
                  <a:extLst>
                    <a:ext uri="{9D8B030D-6E8A-4147-A177-3AD203B41FA5}">
                      <a16:colId xmlns:a16="http://schemas.microsoft.com/office/drawing/2014/main" val="4272931407"/>
                    </a:ext>
                  </a:extLst>
                </a:gridCol>
                <a:gridCol w="1002395">
                  <a:extLst>
                    <a:ext uri="{9D8B030D-6E8A-4147-A177-3AD203B41FA5}">
                      <a16:colId xmlns:a16="http://schemas.microsoft.com/office/drawing/2014/main" val="899987100"/>
                    </a:ext>
                  </a:extLst>
                </a:gridCol>
                <a:gridCol w="1002395">
                  <a:extLst>
                    <a:ext uri="{9D8B030D-6E8A-4147-A177-3AD203B41FA5}">
                      <a16:colId xmlns:a16="http://schemas.microsoft.com/office/drawing/2014/main" val="2252911709"/>
                    </a:ext>
                  </a:extLst>
                </a:gridCol>
                <a:gridCol w="1002395">
                  <a:extLst>
                    <a:ext uri="{9D8B030D-6E8A-4147-A177-3AD203B41FA5}">
                      <a16:colId xmlns:a16="http://schemas.microsoft.com/office/drawing/2014/main" val="1195749473"/>
                    </a:ext>
                  </a:extLst>
                </a:gridCol>
                <a:gridCol w="1002395">
                  <a:extLst>
                    <a:ext uri="{9D8B030D-6E8A-4147-A177-3AD203B41FA5}">
                      <a16:colId xmlns:a16="http://schemas.microsoft.com/office/drawing/2014/main" val="1881316399"/>
                    </a:ext>
                  </a:extLst>
                </a:gridCol>
                <a:gridCol w="1002395">
                  <a:extLst>
                    <a:ext uri="{9D8B030D-6E8A-4147-A177-3AD203B41FA5}">
                      <a16:colId xmlns:a16="http://schemas.microsoft.com/office/drawing/2014/main" val="279791844"/>
                    </a:ext>
                  </a:extLst>
                </a:gridCol>
              </a:tblGrid>
              <a:tr h="444564">
                <a:tc>
                  <a:txBody>
                    <a:bodyPr/>
                    <a:lstStyle/>
                    <a:p>
                      <a:pPr algn="ctr"/>
                      <a:r>
                        <a:rPr lang="tr-TR" sz="1400" dirty="0">
                          <a:latin typeface="Times New Roman" panose="02020603050405020304" pitchFamily="18" charset="0"/>
                          <a:cs typeface="Times New Roman" panose="02020603050405020304" pitchFamily="18" charset="0"/>
                        </a:rPr>
                        <a:t>ÖĞRETİM YILI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Derslik Sayısı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Şube Sayısı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Erkek</a:t>
                      </a:r>
                    </a:p>
                    <a:p>
                      <a:pPr algn="ctr"/>
                      <a:r>
                        <a:rPr lang="tr-TR" sz="1400" dirty="0">
                          <a:latin typeface="Times New Roman" panose="02020603050405020304" pitchFamily="18" charset="0"/>
                          <a:cs typeface="Times New Roman" panose="02020603050405020304" pitchFamily="18" charset="0"/>
                        </a:rPr>
                        <a:t>Öğrenci</a:t>
                      </a:r>
                    </a:p>
                    <a:p>
                      <a:pPr algn="ctr"/>
                      <a:endParaRPr lang="tr-TR" sz="1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Kız</a:t>
                      </a:r>
                    </a:p>
                    <a:p>
                      <a:pPr algn="ctr"/>
                      <a:r>
                        <a:rPr lang="tr-TR" sz="1400" dirty="0">
                          <a:latin typeface="Times New Roman" panose="02020603050405020304" pitchFamily="18" charset="0"/>
                          <a:cs typeface="Times New Roman" panose="02020603050405020304" pitchFamily="18" charset="0"/>
                        </a:rPr>
                        <a:t>Öğrenci</a:t>
                      </a:r>
                    </a:p>
                    <a:p>
                      <a:pPr algn="ctr"/>
                      <a:endParaRPr lang="tr-TR" sz="1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Toplam</a:t>
                      </a:r>
                    </a:p>
                    <a:p>
                      <a:pPr algn="ctr"/>
                      <a:r>
                        <a:rPr lang="tr-TR" sz="1400" dirty="0">
                          <a:latin typeface="Times New Roman" panose="02020603050405020304" pitchFamily="18" charset="0"/>
                          <a:cs typeface="Times New Roman" panose="02020603050405020304" pitchFamily="18" charset="0"/>
                        </a:rPr>
                        <a:t>Öğrenci</a:t>
                      </a:r>
                    </a:p>
                    <a:p>
                      <a:pPr algn="ctr"/>
                      <a:endParaRPr lang="tr-TR" sz="1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Öğretmen Sayısı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Derslik Başına Düşen Öğrenci Sayısı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Şube Başına Düşen Öğrenci Sayısı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Öğretmen Başına Düşen Öğrenci Sayısı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0565332"/>
                  </a:ext>
                </a:extLst>
              </a:tr>
              <a:tr h="444564">
                <a:tc>
                  <a:txBody>
                    <a:bodyPr/>
                    <a:lstStyle/>
                    <a:p>
                      <a:pPr algn="ctr"/>
                      <a:r>
                        <a:rPr lang="tr-TR" sz="1400" b="0" dirty="0">
                          <a:latin typeface="Times New Roman" panose="02020603050405020304" pitchFamily="18" charset="0"/>
                          <a:cs typeface="Times New Roman" panose="02020603050405020304" pitchFamily="18" charset="0"/>
                        </a:rPr>
                        <a:t>2024-2025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679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21,90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21,90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11,91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272530"/>
                  </a:ext>
                </a:extLst>
              </a:tr>
              <a:tr h="444564">
                <a:tc>
                  <a:txBody>
                    <a:bodyPr/>
                    <a:lstStyle/>
                    <a:p>
                      <a:pPr algn="ctr"/>
                      <a:r>
                        <a:rPr lang="tr-TR" sz="1400" b="0" dirty="0">
                          <a:latin typeface="Times New Roman" panose="02020603050405020304" pitchFamily="18" charset="0"/>
                          <a:cs typeface="Times New Roman" panose="02020603050405020304" pitchFamily="18" charset="0"/>
                        </a:rPr>
                        <a:t>2023-2024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709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22,87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22,87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12,44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648941"/>
                  </a:ext>
                </a:extLst>
              </a:tr>
              <a:tr h="444564">
                <a:tc>
                  <a:txBody>
                    <a:bodyPr/>
                    <a:lstStyle/>
                    <a:p>
                      <a:pPr algn="ctr"/>
                      <a:r>
                        <a:rPr lang="tr-TR" sz="1400" b="0" dirty="0">
                          <a:latin typeface="Times New Roman" panose="02020603050405020304" pitchFamily="18" charset="0"/>
                          <a:cs typeface="Times New Roman" panose="02020603050405020304" pitchFamily="18" charset="0"/>
                        </a:rPr>
                        <a:t>2022-2023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364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23,00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22,58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13,98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1779142"/>
                  </a:ext>
                </a:extLst>
              </a:tr>
            </a:tbl>
          </a:graphicData>
        </a:graphic>
      </p:graphicFrame>
      <p:sp>
        <p:nvSpPr>
          <p:cNvPr id="11" name="Metin kutusu 10">
            <a:extLst>
              <a:ext uri="{FF2B5EF4-FFF2-40B4-BE49-F238E27FC236}">
                <a16:creationId xmlns:a16="http://schemas.microsoft.com/office/drawing/2014/main" id="{DAB2ED0E-C44B-9EA9-E71B-89C182AF7C90}"/>
              </a:ext>
            </a:extLst>
          </p:cNvPr>
          <p:cNvSpPr txBox="1"/>
          <p:nvPr/>
        </p:nvSpPr>
        <p:spPr>
          <a:xfrm>
            <a:off x="333932" y="5587830"/>
            <a:ext cx="7767850" cy="276999"/>
          </a:xfrm>
          <a:prstGeom prst="rect">
            <a:avLst/>
          </a:prstGeom>
          <a:noFill/>
        </p:spPr>
        <p:txBody>
          <a:bodyPr wrap="square">
            <a:spAutoFit/>
          </a:bodyPr>
          <a:lstStyle/>
          <a:p>
            <a:pPr marL="630555"/>
            <a:r>
              <a:rPr lang="tr-TR" sz="1200" b="1" spc="-20" dirty="0">
                <a:effectLst/>
                <a:latin typeface="Times New Roman" panose="02020603050405020304" pitchFamily="18" charset="0"/>
                <a:ea typeface="Georgia" panose="02040502050405020303" pitchFamily="18" charset="0"/>
                <a:cs typeface="Georgia" panose="02040502050405020303" pitchFamily="18" charset="0"/>
              </a:rPr>
              <a:t>Not:</a:t>
            </a:r>
            <a:r>
              <a:rPr lang="tr-TR" sz="1200" spc="-20" dirty="0">
                <a:effectLst/>
                <a:latin typeface="Times New Roman" panose="02020603050405020304" pitchFamily="18" charset="0"/>
                <a:ea typeface="Georgia" panose="02040502050405020303" pitchFamily="18" charset="0"/>
                <a:cs typeface="Georgia" panose="02040502050405020303" pitchFamily="18" charset="0"/>
              </a:rPr>
              <a:t> </a:t>
            </a:r>
            <a:r>
              <a:rPr lang="tr-TR" sz="1200" spc="-20" dirty="0" err="1">
                <a:effectLst/>
                <a:latin typeface="Times New Roman" panose="02020603050405020304" pitchFamily="18" charset="0"/>
                <a:ea typeface="Georgia" panose="02040502050405020303" pitchFamily="18" charset="0"/>
                <a:cs typeface="Georgia" panose="02040502050405020303" pitchFamily="18" charset="0"/>
              </a:rPr>
              <a:t>MEBBİS’te</a:t>
            </a:r>
            <a:r>
              <a:rPr lang="tr-TR" sz="1200" spc="-20" dirty="0">
                <a:effectLst/>
                <a:latin typeface="Times New Roman" panose="02020603050405020304" pitchFamily="18" charset="0"/>
                <a:ea typeface="Georgia" panose="02040502050405020303" pitchFamily="18" charset="0"/>
                <a:cs typeface="Georgia" panose="02040502050405020303" pitchFamily="18" charset="0"/>
              </a:rPr>
              <a:t> yer alan MEİS Sorgu Modülü verileridir.</a:t>
            </a:r>
            <a:r>
              <a:rPr lang="tr-TR" sz="1200" spc="-20" dirty="0">
                <a:latin typeface="Times New Roman" panose="02020603050405020304" pitchFamily="18" charset="0"/>
                <a:ea typeface="Georgia" panose="02040502050405020303" pitchFamily="18" charset="0"/>
                <a:cs typeface="Georgia" panose="02040502050405020303" pitchFamily="18" charset="0"/>
              </a:rPr>
              <a:t> Öğretmen sayısına okul yönetici sayıları dahil edilmiştir.</a:t>
            </a:r>
            <a:r>
              <a:rPr lang="tr-TR" sz="1200" spc="-20" dirty="0">
                <a:effectLst/>
                <a:latin typeface="Times New Roman" panose="02020603050405020304" pitchFamily="18" charset="0"/>
                <a:ea typeface="Georgia" panose="02040502050405020303" pitchFamily="18" charset="0"/>
                <a:cs typeface="Georgia" panose="02040502050405020303" pitchFamily="18" charset="0"/>
              </a:rPr>
              <a:t> </a:t>
            </a:r>
            <a:endParaRPr lang="tr-TR"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2" name="Slayt Numarası Yer Tutucusu 1">
            <a:extLst>
              <a:ext uri="{FF2B5EF4-FFF2-40B4-BE49-F238E27FC236}">
                <a16:creationId xmlns:a16="http://schemas.microsoft.com/office/drawing/2014/main" id="{90CCED6B-D835-78A0-DA5F-E76136C7EC11}"/>
              </a:ext>
            </a:extLst>
          </p:cNvPr>
          <p:cNvSpPr>
            <a:spLocks noGrp="1"/>
          </p:cNvSpPr>
          <p:nvPr>
            <p:ph type="sldNum" sz="quarter" idx="12"/>
          </p:nvPr>
        </p:nvSpPr>
        <p:spPr/>
        <p:txBody>
          <a:bodyPr/>
          <a:lstStyle/>
          <a:p>
            <a:fld id="{19EE8329-F578-4CF4-800C-9322B014EEA3}" type="slidenum">
              <a:rPr lang="tr-TR" smtClean="0"/>
              <a:t>12</a:t>
            </a:fld>
            <a:endParaRPr lang="tr-TR"/>
          </a:p>
        </p:txBody>
      </p:sp>
    </p:spTree>
    <p:extLst>
      <p:ext uri="{BB962C8B-B14F-4D97-AF65-F5344CB8AC3E}">
        <p14:creationId xmlns:p14="http://schemas.microsoft.com/office/powerpoint/2010/main" val="183857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2D763C69-B372-C036-B724-71750E2155C0}"/>
              </a:ext>
            </a:extLst>
          </p:cNvPr>
          <p:cNvSpPr txBox="1"/>
          <p:nvPr/>
        </p:nvSpPr>
        <p:spPr>
          <a:xfrm>
            <a:off x="1" y="1025886"/>
            <a:ext cx="10691812" cy="1077218"/>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SON 3 YIL ÖĞRENCİ SAYILARI</a:t>
            </a:r>
          </a:p>
          <a:p>
            <a:pPr algn="ctr"/>
            <a:r>
              <a:rPr lang="tr-TR" sz="2800" b="1" dirty="0">
                <a:latin typeface="Times New Roman" panose="02020603050405020304" pitchFamily="18" charset="0"/>
                <a:cs typeface="Times New Roman" panose="02020603050405020304" pitchFamily="18" charset="0"/>
              </a:rPr>
              <a:t>(SINIF DETAYLI)</a:t>
            </a:r>
          </a:p>
        </p:txBody>
      </p:sp>
      <p:graphicFrame>
        <p:nvGraphicFramePr>
          <p:cNvPr id="5" name="Tablo 4">
            <a:extLst>
              <a:ext uri="{FF2B5EF4-FFF2-40B4-BE49-F238E27FC236}">
                <a16:creationId xmlns:a16="http://schemas.microsoft.com/office/drawing/2014/main" id="{3F2A3E74-6260-202D-4FD4-710A6B668026}"/>
              </a:ext>
            </a:extLst>
          </p:cNvPr>
          <p:cNvGraphicFramePr>
            <a:graphicFrameLocks noGrp="1"/>
          </p:cNvGraphicFramePr>
          <p:nvPr>
            <p:extLst>
              <p:ext uri="{D42A27DB-BD31-4B8C-83A1-F6EECF244321}">
                <p14:modId xmlns:p14="http://schemas.microsoft.com/office/powerpoint/2010/main" val="651289577"/>
              </p:ext>
            </p:extLst>
          </p:nvPr>
        </p:nvGraphicFramePr>
        <p:xfrm>
          <a:off x="433544" y="2464479"/>
          <a:ext cx="9644520" cy="3428319"/>
        </p:xfrm>
        <a:graphic>
          <a:graphicData uri="http://schemas.openxmlformats.org/drawingml/2006/table">
            <a:tbl>
              <a:tblPr firstRow="1" firstCol="1" bandRow="1">
                <a:tableStyleId>{5C22544A-7EE6-4342-B048-85BDC9FD1C3A}</a:tableStyleId>
              </a:tblPr>
              <a:tblGrid>
                <a:gridCol w="1356432">
                  <a:extLst>
                    <a:ext uri="{9D8B030D-6E8A-4147-A177-3AD203B41FA5}">
                      <a16:colId xmlns:a16="http://schemas.microsoft.com/office/drawing/2014/main" val="3143934557"/>
                    </a:ext>
                  </a:extLst>
                </a:gridCol>
                <a:gridCol w="690674">
                  <a:extLst>
                    <a:ext uri="{9D8B030D-6E8A-4147-A177-3AD203B41FA5}">
                      <a16:colId xmlns:a16="http://schemas.microsoft.com/office/drawing/2014/main" val="4237491657"/>
                    </a:ext>
                  </a:extLst>
                </a:gridCol>
                <a:gridCol w="690674">
                  <a:extLst>
                    <a:ext uri="{9D8B030D-6E8A-4147-A177-3AD203B41FA5}">
                      <a16:colId xmlns:a16="http://schemas.microsoft.com/office/drawing/2014/main" val="21467080"/>
                    </a:ext>
                  </a:extLst>
                </a:gridCol>
                <a:gridCol w="690674">
                  <a:extLst>
                    <a:ext uri="{9D8B030D-6E8A-4147-A177-3AD203B41FA5}">
                      <a16:colId xmlns:a16="http://schemas.microsoft.com/office/drawing/2014/main" val="856562764"/>
                    </a:ext>
                  </a:extLst>
                </a:gridCol>
                <a:gridCol w="690674">
                  <a:extLst>
                    <a:ext uri="{9D8B030D-6E8A-4147-A177-3AD203B41FA5}">
                      <a16:colId xmlns:a16="http://schemas.microsoft.com/office/drawing/2014/main" val="4134729925"/>
                    </a:ext>
                  </a:extLst>
                </a:gridCol>
                <a:gridCol w="690674">
                  <a:extLst>
                    <a:ext uri="{9D8B030D-6E8A-4147-A177-3AD203B41FA5}">
                      <a16:colId xmlns:a16="http://schemas.microsoft.com/office/drawing/2014/main" val="2919893086"/>
                    </a:ext>
                  </a:extLst>
                </a:gridCol>
                <a:gridCol w="690674">
                  <a:extLst>
                    <a:ext uri="{9D8B030D-6E8A-4147-A177-3AD203B41FA5}">
                      <a16:colId xmlns:a16="http://schemas.microsoft.com/office/drawing/2014/main" val="3883843641"/>
                    </a:ext>
                  </a:extLst>
                </a:gridCol>
                <a:gridCol w="690674">
                  <a:extLst>
                    <a:ext uri="{9D8B030D-6E8A-4147-A177-3AD203B41FA5}">
                      <a16:colId xmlns:a16="http://schemas.microsoft.com/office/drawing/2014/main" val="1594350941"/>
                    </a:ext>
                  </a:extLst>
                </a:gridCol>
                <a:gridCol w="690674">
                  <a:extLst>
                    <a:ext uri="{9D8B030D-6E8A-4147-A177-3AD203B41FA5}">
                      <a16:colId xmlns:a16="http://schemas.microsoft.com/office/drawing/2014/main" val="4199586369"/>
                    </a:ext>
                  </a:extLst>
                </a:gridCol>
                <a:gridCol w="690674">
                  <a:extLst>
                    <a:ext uri="{9D8B030D-6E8A-4147-A177-3AD203B41FA5}">
                      <a16:colId xmlns:a16="http://schemas.microsoft.com/office/drawing/2014/main" val="3742633198"/>
                    </a:ext>
                  </a:extLst>
                </a:gridCol>
                <a:gridCol w="690674">
                  <a:extLst>
                    <a:ext uri="{9D8B030D-6E8A-4147-A177-3AD203B41FA5}">
                      <a16:colId xmlns:a16="http://schemas.microsoft.com/office/drawing/2014/main" val="548867969"/>
                    </a:ext>
                  </a:extLst>
                </a:gridCol>
                <a:gridCol w="690674">
                  <a:extLst>
                    <a:ext uri="{9D8B030D-6E8A-4147-A177-3AD203B41FA5}">
                      <a16:colId xmlns:a16="http://schemas.microsoft.com/office/drawing/2014/main" val="218589911"/>
                    </a:ext>
                  </a:extLst>
                </a:gridCol>
                <a:gridCol w="690674">
                  <a:extLst>
                    <a:ext uri="{9D8B030D-6E8A-4147-A177-3AD203B41FA5}">
                      <a16:colId xmlns:a16="http://schemas.microsoft.com/office/drawing/2014/main" val="3608863714"/>
                    </a:ext>
                  </a:extLst>
                </a:gridCol>
              </a:tblGrid>
              <a:tr h="462382">
                <a:tc rowSpan="2">
                  <a:txBody>
                    <a:bodyPr/>
                    <a:lstStyle/>
                    <a:p>
                      <a:pPr marL="0" indent="-228600" algn="ctr" defTabSz="1007943" rtl="0" eaLnBrk="1" latinLnBrk="0" hangingPunct="1">
                        <a:spcBef>
                          <a:spcPts val="750"/>
                        </a:spcBef>
                        <a:spcAft>
                          <a:spcPts val="0"/>
                        </a:spcAft>
                      </a:pPr>
                      <a:r>
                        <a:rPr lang="tr-TR" sz="1600" b="1" kern="1200" dirty="0">
                          <a:solidFill>
                            <a:schemeClr val="bg1"/>
                          </a:solidFill>
                          <a:latin typeface="Times New Roman" panose="02020603050405020304" pitchFamily="18" charset="0"/>
                          <a:ea typeface="+mn-ea"/>
                          <a:cs typeface="Times New Roman" panose="02020603050405020304" pitchFamily="18" charset="0"/>
                        </a:rPr>
                        <a:t>SINIFLAR</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indent="-228600" algn="ctr" defTabSz="1007943" rtl="0" eaLnBrk="1" latinLnBrk="0" hangingPunct="1">
                        <a:spcBef>
                          <a:spcPts val="750"/>
                        </a:spcBef>
                        <a:spcAft>
                          <a:spcPts val="0"/>
                        </a:spcAft>
                      </a:pPr>
                      <a:r>
                        <a:rPr lang="tr-TR" sz="1600" b="1" kern="1200" dirty="0">
                          <a:solidFill>
                            <a:schemeClr val="bg1"/>
                          </a:solidFill>
                          <a:latin typeface="Times New Roman" panose="02020603050405020304" pitchFamily="18" charset="0"/>
                          <a:ea typeface="+mn-ea"/>
                          <a:cs typeface="Times New Roman" panose="02020603050405020304" pitchFamily="18" charset="0"/>
                        </a:rPr>
                        <a:t>2022-2023</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marL="0" indent="-228600" algn="ctr" defTabSz="1007943" rtl="0" eaLnBrk="1" latinLnBrk="0" hangingPunct="1">
                        <a:spcBef>
                          <a:spcPts val="750"/>
                        </a:spcBef>
                        <a:spcAft>
                          <a:spcPts val="0"/>
                        </a:spcAft>
                      </a:pPr>
                      <a:r>
                        <a:rPr lang="tr-TR" sz="1600" b="1" kern="1200" dirty="0">
                          <a:solidFill>
                            <a:schemeClr val="bg1"/>
                          </a:solidFill>
                          <a:latin typeface="Times New Roman" panose="02020603050405020304" pitchFamily="18" charset="0"/>
                          <a:ea typeface="+mn-ea"/>
                          <a:cs typeface="Times New Roman" panose="02020603050405020304" pitchFamily="18" charset="0"/>
                        </a:rPr>
                        <a:t>2023-2024</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marL="0" indent="-228600" algn="ctr" defTabSz="1007943" rtl="0" eaLnBrk="1" latinLnBrk="0" hangingPunct="1">
                        <a:spcBef>
                          <a:spcPts val="750"/>
                        </a:spcBef>
                        <a:spcAft>
                          <a:spcPts val="0"/>
                        </a:spcAft>
                      </a:pPr>
                      <a:r>
                        <a:rPr lang="tr-TR" sz="1600" b="1" kern="1200" dirty="0">
                          <a:solidFill>
                            <a:schemeClr val="bg1"/>
                          </a:solidFill>
                          <a:latin typeface="Times New Roman" panose="02020603050405020304" pitchFamily="18" charset="0"/>
                          <a:ea typeface="+mn-ea"/>
                          <a:cs typeface="Times New Roman" panose="02020603050405020304" pitchFamily="18" charset="0"/>
                        </a:rPr>
                        <a:t>2024-2025</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228600" algn="ctr" defTabSz="1007943" rtl="0" eaLnBrk="1" latinLnBrk="0" hangingPunct="1">
                        <a:spcBef>
                          <a:spcPts val="750"/>
                        </a:spcBef>
                        <a:spcAft>
                          <a:spcPts val="0"/>
                        </a:spcAft>
                      </a:pPr>
                      <a:endParaRPr lang="tr-TR" sz="1600" b="1" kern="1200" dirty="0">
                        <a:solidFill>
                          <a:schemeClr val="bg1"/>
                        </a:solidFill>
                        <a:latin typeface="Times New Roman" panose="02020603050405020304" pitchFamily="18" charset="0"/>
                        <a:ea typeface="+mn-ea"/>
                        <a:cs typeface="Times New Roman" panose="02020603050405020304" pitchFamily="18" charset="0"/>
                      </a:endParaRP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228600" algn="ctr" defTabSz="1007943" rtl="0" eaLnBrk="1" latinLnBrk="0" hangingPunct="1">
                        <a:spcBef>
                          <a:spcPts val="750"/>
                        </a:spcBef>
                        <a:spcAft>
                          <a:spcPts val="0"/>
                        </a:spcAft>
                      </a:pPr>
                      <a:endParaRPr lang="tr-TR" sz="1600" b="1" kern="1200" dirty="0">
                        <a:solidFill>
                          <a:schemeClr val="bg1"/>
                        </a:solidFill>
                        <a:latin typeface="Times New Roman" panose="02020603050405020304" pitchFamily="18" charset="0"/>
                        <a:ea typeface="+mn-ea"/>
                        <a:cs typeface="Times New Roman" panose="02020603050405020304" pitchFamily="18" charset="0"/>
                      </a:endParaRP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228600" algn="ctr" defTabSz="1007943" rtl="0" eaLnBrk="1" latinLnBrk="0" hangingPunct="1">
                        <a:spcBef>
                          <a:spcPts val="750"/>
                        </a:spcBef>
                        <a:spcAft>
                          <a:spcPts val="0"/>
                        </a:spcAft>
                      </a:pPr>
                      <a:endParaRPr lang="tr-TR" sz="1600" b="1" kern="1200" dirty="0">
                        <a:solidFill>
                          <a:schemeClr val="bg1"/>
                        </a:solidFill>
                        <a:latin typeface="Times New Roman" panose="02020603050405020304" pitchFamily="18" charset="0"/>
                        <a:ea typeface="+mn-ea"/>
                        <a:cs typeface="Times New Roman" panose="02020603050405020304" pitchFamily="18" charset="0"/>
                      </a:endParaRP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0225651"/>
                  </a:ext>
                </a:extLst>
              </a:tr>
              <a:tr h="818190">
                <a:tc vMerge="1">
                  <a:txBody>
                    <a:bodyPr/>
                    <a:lstStyle/>
                    <a:p>
                      <a:endParaRPr lang="tr-TR"/>
                    </a:p>
                  </a:txBody>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Şube Say.</a:t>
                      </a:r>
                    </a:p>
                  </a:txBody>
                  <a:tcPr marL="26876" marR="26876" marT="0" marB="0" vert="vert27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Erkek</a:t>
                      </a:r>
                    </a:p>
                  </a:txBody>
                  <a:tcPr marL="26876" marR="2687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Kız</a:t>
                      </a:r>
                    </a:p>
                  </a:txBody>
                  <a:tcPr marL="26876" marR="2687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Toplam</a:t>
                      </a:r>
                    </a:p>
                  </a:txBody>
                  <a:tcPr marL="26876" marR="26876" marT="0" marB="0" vert="vert27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Şube Say.</a:t>
                      </a:r>
                    </a:p>
                  </a:txBody>
                  <a:tcPr marL="26876" marR="26876" marT="0" marB="0" vert="vert27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Erkek</a:t>
                      </a:r>
                    </a:p>
                  </a:txBody>
                  <a:tcPr marL="26876" marR="2687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Kız</a:t>
                      </a:r>
                    </a:p>
                  </a:txBody>
                  <a:tcPr marL="26876" marR="2687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Toplam</a:t>
                      </a:r>
                    </a:p>
                  </a:txBody>
                  <a:tcPr marL="26876" marR="26876" marT="0" marB="0" vert="vert27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Şube Say.</a:t>
                      </a:r>
                    </a:p>
                  </a:txBody>
                  <a:tcPr marL="26876" marR="26876" marT="0" marB="0" vert="vert27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Erkek</a:t>
                      </a:r>
                    </a:p>
                  </a:txBody>
                  <a:tcPr marL="26876" marR="2687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Kız</a:t>
                      </a:r>
                    </a:p>
                  </a:txBody>
                  <a:tcPr marL="26876" marR="2687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Toplam</a:t>
                      </a:r>
                    </a:p>
                  </a:txBody>
                  <a:tcPr marL="26876" marR="26876" marT="0" marB="0" vert="vert27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0611800"/>
                  </a:ext>
                </a:extLst>
              </a:tr>
              <a:tr h="306821">
                <a:tc>
                  <a:txBody>
                    <a:bodyPr/>
                    <a:lstStyle/>
                    <a:p>
                      <a:pPr marL="0" indent="-228600" algn="l"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Anasınıfı</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2</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14</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15</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29</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2</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15</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12</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27</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2</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13</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21</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707056"/>
                  </a:ext>
                </a:extLst>
              </a:tr>
              <a:tr h="306821">
                <a:tc>
                  <a:txBody>
                    <a:bodyPr/>
                    <a:lstStyle/>
                    <a:p>
                      <a:pPr marL="0" indent="-228600" algn="l"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Özel Eğitim</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3</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3</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10</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3</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6</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3</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9</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3</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6</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2</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43547446"/>
                  </a:ext>
                </a:extLst>
              </a:tr>
              <a:tr h="306821">
                <a:tc>
                  <a:txBody>
                    <a:bodyPr/>
                    <a:lstStyle/>
                    <a:p>
                      <a:pPr marL="0" indent="-228600" algn="l"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5.Sınıflar</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92</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74</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166</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77</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74</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151</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84</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75</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159</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2181609"/>
                  </a:ext>
                </a:extLst>
              </a:tr>
              <a:tr h="306821">
                <a:tc>
                  <a:txBody>
                    <a:bodyPr/>
                    <a:lstStyle/>
                    <a:p>
                      <a:pPr marL="0" indent="-228600" algn="l"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6.Sınıflar</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80</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93</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173</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6</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94</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78</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172</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6</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69</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71</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140</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14860167"/>
                  </a:ext>
                </a:extLst>
              </a:tr>
              <a:tr h="306821">
                <a:tc>
                  <a:txBody>
                    <a:bodyPr/>
                    <a:lstStyle/>
                    <a:p>
                      <a:pPr marL="0" indent="-228600" algn="l"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7.Sınıflar</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92</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87</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179</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6</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86</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91</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174</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6</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100</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86</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186</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1392238"/>
                  </a:ext>
                </a:extLst>
              </a:tr>
              <a:tr h="306821">
                <a:tc>
                  <a:txBody>
                    <a:bodyPr/>
                    <a:lstStyle/>
                    <a:p>
                      <a:pPr marL="0" indent="-228600" algn="l"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8.Sınıflar</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6</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79</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77</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156</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86</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90</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176</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77</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88</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165</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06743759"/>
                  </a:ext>
                </a:extLst>
              </a:tr>
              <a:tr h="306821">
                <a:tc>
                  <a:txBody>
                    <a:bodyPr/>
                    <a:lstStyle/>
                    <a:p>
                      <a:pPr marL="0" indent="-228600" algn="l"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TOPLAM</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32</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364</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349</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713</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31</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361</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348</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709</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31</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349</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330</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679</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536000517"/>
                  </a:ext>
                </a:extLst>
              </a:tr>
            </a:tbl>
          </a:graphicData>
        </a:graphic>
      </p:graphicFrame>
      <p:sp>
        <p:nvSpPr>
          <p:cNvPr id="2" name="Metin kutusu 1">
            <a:extLst>
              <a:ext uri="{FF2B5EF4-FFF2-40B4-BE49-F238E27FC236}">
                <a16:creationId xmlns:a16="http://schemas.microsoft.com/office/drawing/2014/main" id="{66B2B134-A293-23D2-036D-938FB8DF30C3}"/>
              </a:ext>
            </a:extLst>
          </p:cNvPr>
          <p:cNvSpPr txBox="1"/>
          <p:nvPr/>
        </p:nvSpPr>
        <p:spPr>
          <a:xfrm>
            <a:off x="-296935" y="5977174"/>
            <a:ext cx="4460240" cy="276999"/>
          </a:xfrm>
          <a:prstGeom prst="rect">
            <a:avLst/>
          </a:prstGeom>
          <a:noFill/>
        </p:spPr>
        <p:txBody>
          <a:bodyPr wrap="square">
            <a:spAutoFit/>
          </a:bodyPr>
          <a:lstStyle/>
          <a:p>
            <a:pPr marL="630555"/>
            <a:r>
              <a:rPr lang="tr-TR" sz="1200" b="1" spc="-20" dirty="0">
                <a:effectLst/>
                <a:latin typeface="Times New Roman" panose="02020603050405020304" pitchFamily="18" charset="0"/>
                <a:ea typeface="Georgia" panose="02040502050405020303" pitchFamily="18" charset="0"/>
                <a:cs typeface="Georgia" panose="02040502050405020303" pitchFamily="18" charset="0"/>
              </a:rPr>
              <a:t>Not:</a:t>
            </a:r>
            <a:r>
              <a:rPr lang="tr-TR" sz="1200" spc="-20" dirty="0">
                <a:effectLst/>
                <a:latin typeface="Times New Roman" panose="02020603050405020304" pitchFamily="18" charset="0"/>
                <a:ea typeface="Georgia" panose="02040502050405020303" pitchFamily="18" charset="0"/>
                <a:cs typeface="Georgia" panose="02040502050405020303" pitchFamily="18" charset="0"/>
              </a:rPr>
              <a:t> </a:t>
            </a:r>
            <a:r>
              <a:rPr lang="tr-TR" sz="1200" spc="-20" dirty="0" err="1">
                <a:effectLst/>
                <a:latin typeface="Times New Roman" panose="02020603050405020304" pitchFamily="18" charset="0"/>
                <a:ea typeface="Georgia" panose="02040502050405020303" pitchFamily="18" charset="0"/>
                <a:cs typeface="Georgia" panose="02040502050405020303" pitchFamily="18" charset="0"/>
              </a:rPr>
              <a:t>MEBBİS’te</a:t>
            </a:r>
            <a:r>
              <a:rPr lang="tr-TR" sz="1200" spc="-20" dirty="0">
                <a:effectLst/>
                <a:latin typeface="Times New Roman" panose="02020603050405020304" pitchFamily="18" charset="0"/>
                <a:ea typeface="Georgia" panose="02040502050405020303" pitchFamily="18" charset="0"/>
                <a:cs typeface="Georgia" panose="02040502050405020303" pitchFamily="18" charset="0"/>
              </a:rPr>
              <a:t> yer alan MEİS Sorgu Modülü verileridir. </a:t>
            </a:r>
            <a:endParaRPr lang="tr-TR"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3" name="Slayt Numarası Yer Tutucusu 2">
            <a:extLst>
              <a:ext uri="{FF2B5EF4-FFF2-40B4-BE49-F238E27FC236}">
                <a16:creationId xmlns:a16="http://schemas.microsoft.com/office/drawing/2014/main" id="{F81A6445-C112-1F4F-06B3-3D9D5769710A}"/>
              </a:ext>
            </a:extLst>
          </p:cNvPr>
          <p:cNvSpPr>
            <a:spLocks noGrp="1"/>
          </p:cNvSpPr>
          <p:nvPr>
            <p:ph type="sldNum" sz="quarter" idx="12"/>
          </p:nvPr>
        </p:nvSpPr>
        <p:spPr/>
        <p:txBody>
          <a:bodyPr/>
          <a:lstStyle/>
          <a:p>
            <a:fld id="{19EE8329-F578-4CF4-800C-9322B014EEA3}" type="slidenum">
              <a:rPr lang="tr-TR" smtClean="0"/>
              <a:t>13</a:t>
            </a:fld>
            <a:endParaRPr lang="tr-TR"/>
          </a:p>
        </p:txBody>
      </p:sp>
    </p:spTree>
    <p:extLst>
      <p:ext uri="{BB962C8B-B14F-4D97-AF65-F5344CB8AC3E}">
        <p14:creationId xmlns:p14="http://schemas.microsoft.com/office/powerpoint/2010/main" val="3980229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2ED0-7292-8E64-F67C-46E6AA2EA730}"/>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C0FC5067-5DFD-A5C5-7F7D-214B2667E06C}"/>
              </a:ext>
            </a:extLst>
          </p:cNvPr>
          <p:cNvSpPr txBox="1"/>
          <p:nvPr/>
        </p:nvSpPr>
        <p:spPr>
          <a:xfrm>
            <a:off x="1" y="102588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LGS SINAV VERİLERİ</a:t>
            </a:r>
          </a:p>
        </p:txBody>
      </p:sp>
      <p:graphicFrame>
        <p:nvGraphicFramePr>
          <p:cNvPr id="5" name="Tablo 4">
            <a:extLst>
              <a:ext uri="{FF2B5EF4-FFF2-40B4-BE49-F238E27FC236}">
                <a16:creationId xmlns:a16="http://schemas.microsoft.com/office/drawing/2014/main" id="{92096108-1101-84E8-997C-F47F15D9912E}"/>
              </a:ext>
            </a:extLst>
          </p:cNvPr>
          <p:cNvGraphicFramePr>
            <a:graphicFrameLocks noGrp="1"/>
          </p:cNvGraphicFramePr>
          <p:nvPr>
            <p:extLst>
              <p:ext uri="{D42A27DB-BD31-4B8C-83A1-F6EECF244321}">
                <p14:modId xmlns:p14="http://schemas.microsoft.com/office/powerpoint/2010/main" val="1377109079"/>
              </p:ext>
            </p:extLst>
          </p:nvPr>
        </p:nvGraphicFramePr>
        <p:xfrm>
          <a:off x="99535" y="2158207"/>
          <a:ext cx="10492741" cy="2597273"/>
        </p:xfrm>
        <a:graphic>
          <a:graphicData uri="http://schemas.openxmlformats.org/drawingml/2006/table">
            <a:tbl>
              <a:tblPr firstRow="1" firstCol="1" bandRow="1">
                <a:tableStyleId>{5C22544A-7EE6-4342-B048-85BDC9FD1C3A}</a:tableStyleId>
              </a:tblPr>
              <a:tblGrid>
                <a:gridCol w="669873">
                  <a:extLst>
                    <a:ext uri="{9D8B030D-6E8A-4147-A177-3AD203B41FA5}">
                      <a16:colId xmlns:a16="http://schemas.microsoft.com/office/drawing/2014/main" val="3595934482"/>
                    </a:ext>
                  </a:extLst>
                </a:gridCol>
                <a:gridCol w="480019">
                  <a:extLst>
                    <a:ext uri="{9D8B030D-6E8A-4147-A177-3AD203B41FA5}">
                      <a16:colId xmlns:a16="http://schemas.microsoft.com/office/drawing/2014/main" val="3667583188"/>
                    </a:ext>
                  </a:extLst>
                </a:gridCol>
                <a:gridCol w="480019">
                  <a:extLst>
                    <a:ext uri="{9D8B030D-6E8A-4147-A177-3AD203B41FA5}">
                      <a16:colId xmlns:a16="http://schemas.microsoft.com/office/drawing/2014/main" val="1859523364"/>
                    </a:ext>
                  </a:extLst>
                </a:gridCol>
                <a:gridCol w="480019">
                  <a:extLst>
                    <a:ext uri="{9D8B030D-6E8A-4147-A177-3AD203B41FA5}">
                      <a16:colId xmlns:a16="http://schemas.microsoft.com/office/drawing/2014/main" val="1980714935"/>
                    </a:ext>
                  </a:extLst>
                </a:gridCol>
                <a:gridCol w="480019">
                  <a:extLst>
                    <a:ext uri="{9D8B030D-6E8A-4147-A177-3AD203B41FA5}">
                      <a16:colId xmlns:a16="http://schemas.microsoft.com/office/drawing/2014/main" val="4186178638"/>
                    </a:ext>
                  </a:extLst>
                </a:gridCol>
                <a:gridCol w="439044">
                  <a:extLst>
                    <a:ext uri="{9D8B030D-6E8A-4147-A177-3AD203B41FA5}">
                      <a16:colId xmlns:a16="http://schemas.microsoft.com/office/drawing/2014/main" val="2644104416"/>
                    </a:ext>
                  </a:extLst>
                </a:gridCol>
                <a:gridCol w="439044">
                  <a:extLst>
                    <a:ext uri="{9D8B030D-6E8A-4147-A177-3AD203B41FA5}">
                      <a16:colId xmlns:a16="http://schemas.microsoft.com/office/drawing/2014/main" val="1923488026"/>
                    </a:ext>
                  </a:extLst>
                </a:gridCol>
                <a:gridCol w="439044">
                  <a:extLst>
                    <a:ext uri="{9D8B030D-6E8A-4147-A177-3AD203B41FA5}">
                      <a16:colId xmlns:a16="http://schemas.microsoft.com/office/drawing/2014/main" val="3811311600"/>
                    </a:ext>
                  </a:extLst>
                </a:gridCol>
                <a:gridCol w="439044">
                  <a:extLst>
                    <a:ext uri="{9D8B030D-6E8A-4147-A177-3AD203B41FA5}">
                      <a16:colId xmlns:a16="http://schemas.microsoft.com/office/drawing/2014/main" val="2318451621"/>
                    </a:ext>
                  </a:extLst>
                </a:gridCol>
                <a:gridCol w="439044">
                  <a:extLst>
                    <a:ext uri="{9D8B030D-6E8A-4147-A177-3AD203B41FA5}">
                      <a16:colId xmlns:a16="http://schemas.microsoft.com/office/drawing/2014/main" val="4279051699"/>
                    </a:ext>
                  </a:extLst>
                </a:gridCol>
                <a:gridCol w="439044">
                  <a:extLst>
                    <a:ext uri="{9D8B030D-6E8A-4147-A177-3AD203B41FA5}">
                      <a16:colId xmlns:a16="http://schemas.microsoft.com/office/drawing/2014/main" val="782611341"/>
                    </a:ext>
                  </a:extLst>
                </a:gridCol>
                <a:gridCol w="439044">
                  <a:extLst>
                    <a:ext uri="{9D8B030D-6E8A-4147-A177-3AD203B41FA5}">
                      <a16:colId xmlns:a16="http://schemas.microsoft.com/office/drawing/2014/main" val="23168950"/>
                    </a:ext>
                  </a:extLst>
                </a:gridCol>
                <a:gridCol w="439044">
                  <a:extLst>
                    <a:ext uri="{9D8B030D-6E8A-4147-A177-3AD203B41FA5}">
                      <a16:colId xmlns:a16="http://schemas.microsoft.com/office/drawing/2014/main" val="2142173137"/>
                    </a:ext>
                  </a:extLst>
                </a:gridCol>
                <a:gridCol w="439044">
                  <a:extLst>
                    <a:ext uri="{9D8B030D-6E8A-4147-A177-3AD203B41FA5}">
                      <a16:colId xmlns:a16="http://schemas.microsoft.com/office/drawing/2014/main" val="1321926085"/>
                    </a:ext>
                  </a:extLst>
                </a:gridCol>
                <a:gridCol w="439044">
                  <a:extLst>
                    <a:ext uri="{9D8B030D-6E8A-4147-A177-3AD203B41FA5}">
                      <a16:colId xmlns:a16="http://schemas.microsoft.com/office/drawing/2014/main" val="1345532606"/>
                    </a:ext>
                  </a:extLst>
                </a:gridCol>
                <a:gridCol w="439044">
                  <a:extLst>
                    <a:ext uri="{9D8B030D-6E8A-4147-A177-3AD203B41FA5}">
                      <a16:colId xmlns:a16="http://schemas.microsoft.com/office/drawing/2014/main" val="3570388691"/>
                    </a:ext>
                  </a:extLst>
                </a:gridCol>
                <a:gridCol w="439044">
                  <a:extLst>
                    <a:ext uri="{9D8B030D-6E8A-4147-A177-3AD203B41FA5}">
                      <a16:colId xmlns:a16="http://schemas.microsoft.com/office/drawing/2014/main" val="347002957"/>
                    </a:ext>
                  </a:extLst>
                </a:gridCol>
                <a:gridCol w="439044">
                  <a:extLst>
                    <a:ext uri="{9D8B030D-6E8A-4147-A177-3AD203B41FA5}">
                      <a16:colId xmlns:a16="http://schemas.microsoft.com/office/drawing/2014/main" val="901988065"/>
                    </a:ext>
                  </a:extLst>
                </a:gridCol>
                <a:gridCol w="439044">
                  <a:extLst>
                    <a:ext uri="{9D8B030D-6E8A-4147-A177-3AD203B41FA5}">
                      <a16:colId xmlns:a16="http://schemas.microsoft.com/office/drawing/2014/main" val="3105700130"/>
                    </a:ext>
                  </a:extLst>
                </a:gridCol>
                <a:gridCol w="439044">
                  <a:extLst>
                    <a:ext uri="{9D8B030D-6E8A-4147-A177-3AD203B41FA5}">
                      <a16:colId xmlns:a16="http://schemas.microsoft.com/office/drawing/2014/main" val="2305337322"/>
                    </a:ext>
                  </a:extLst>
                </a:gridCol>
                <a:gridCol w="439044">
                  <a:extLst>
                    <a:ext uri="{9D8B030D-6E8A-4147-A177-3AD203B41FA5}">
                      <a16:colId xmlns:a16="http://schemas.microsoft.com/office/drawing/2014/main" val="3640580830"/>
                    </a:ext>
                  </a:extLst>
                </a:gridCol>
                <a:gridCol w="439044">
                  <a:extLst>
                    <a:ext uri="{9D8B030D-6E8A-4147-A177-3AD203B41FA5}">
                      <a16:colId xmlns:a16="http://schemas.microsoft.com/office/drawing/2014/main" val="2038258791"/>
                    </a:ext>
                  </a:extLst>
                </a:gridCol>
                <a:gridCol w="439044">
                  <a:extLst>
                    <a:ext uri="{9D8B030D-6E8A-4147-A177-3AD203B41FA5}">
                      <a16:colId xmlns:a16="http://schemas.microsoft.com/office/drawing/2014/main" val="3849129445"/>
                    </a:ext>
                  </a:extLst>
                </a:gridCol>
              </a:tblGrid>
              <a:tr h="661193">
                <a:tc rowSpan="2">
                  <a:txBody>
                    <a:bodyPr/>
                    <a:lstStyle/>
                    <a:p>
                      <a:pPr algn="ctr"/>
                      <a:r>
                        <a:rPr lang="tr-TR" sz="1100" b="1" kern="1200" dirty="0">
                          <a:solidFill>
                            <a:schemeClr val="tx1"/>
                          </a:solidFill>
                          <a:latin typeface="Times New Roman" panose="02020603050405020304" pitchFamily="18" charset="0"/>
                          <a:ea typeface="+mn-ea"/>
                          <a:cs typeface="Times New Roman" panose="02020603050405020304" pitchFamily="18" charset="0"/>
                        </a:rPr>
                        <a:t>YILLAR</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Sınava Giren Öğrenci Sayısı</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Merkezi Sınav Puanı Ortalaması</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l"/>
                      <a:r>
                        <a:rPr lang="tr-TR" sz="1100" b="1" kern="1200" dirty="0">
                          <a:solidFill>
                            <a:schemeClr val="tx1"/>
                          </a:solidFill>
                          <a:latin typeface="Times New Roman" panose="02020603050405020304" pitchFamily="18" charset="0"/>
                          <a:ea typeface="+mn-ea"/>
                          <a:cs typeface="Times New Roman" panose="02020603050405020304" pitchFamily="18" charset="0"/>
                        </a:rPr>
                        <a:t>Genel Yüzdelik Dilimi Ortalaması</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İl Yüzdelik Dilimi Ortalaması</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gridSpan="3">
                  <a:txBody>
                    <a:bodyPr/>
                    <a:lstStyle/>
                    <a:p>
                      <a:pPr algn="ctr"/>
                      <a:r>
                        <a:rPr lang="tr-TR" sz="1100" b="1" kern="1200" dirty="0">
                          <a:solidFill>
                            <a:schemeClr val="tx1"/>
                          </a:solidFill>
                          <a:latin typeface="Times New Roman" panose="02020603050405020304" pitchFamily="18" charset="0"/>
                          <a:ea typeface="+mn-ea"/>
                          <a:cs typeface="Times New Roman" panose="02020603050405020304" pitchFamily="18" charset="0"/>
                        </a:rPr>
                        <a:t>Türkçe</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tr-TR"/>
                    </a:p>
                  </a:txBody>
                  <a:tcPr/>
                </a:tc>
                <a:tc hMerge="1">
                  <a:txBody>
                    <a:bodyPr/>
                    <a:lstStyle/>
                    <a:p>
                      <a:endParaRPr lang="tr-TR"/>
                    </a:p>
                  </a:txBody>
                  <a:tcPr/>
                </a:tc>
                <a:tc gridSpan="3">
                  <a:txBody>
                    <a:bodyPr/>
                    <a:lstStyle/>
                    <a:p>
                      <a:pPr algn="ctr"/>
                      <a:r>
                        <a:rPr lang="tr-TR" sz="1100" b="1" kern="1200" dirty="0">
                          <a:solidFill>
                            <a:schemeClr val="tx1"/>
                          </a:solidFill>
                          <a:latin typeface="Times New Roman" panose="02020603050405020304" pitchFamily="18" charset="0"/>
                          <a:ea typeface="+mn-ea"/>
                          <a:cs typeface="Times New Roman" panose="02020603050405020304" pitchFamily="18" charset="0"/>
                        </a:rPr>
                        <a:t>Matematik</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tr-TR"/>
                    </a:p>
                  </a:txBody>
                  <a:tcPr/>
                </a:tc>
                <a:tc hMerge="1">
                  <a:txBody>
                    <a:bodyPr/>
                    <a:lstStyle/>
                    <a:p>
                      <a:endParaRPr lang="tr-TR"/>
                    </a:p>
                  </a:txBody>
                  <a:tcPr/>
                </a:tc>
                <a:tc gridSpan="3">
                  <a:txBody>
                    <a:bodyPr/>
                    <a:lstStyle/>
                    <a:p>
                      <a:pPr algn="ctr"/>
                      <a:r>
                        <a:rPr lang="tr-TR" sz="1100" b="1" kern="1200" dirty="0">
                          <a:solidFill>
                            <a:schemeClr val="tx1"/>
                          </a:solidFill>
                          <a:latin typeface="Times New Roman" panose="02020603050405020304" pitchFamily="18" charset="0"/>
                          <a:ea typeface="+mn-ea"/>
                          <a:cs typeface="Times New Roman" panose="02020603050405020304" pitchFamily="18" charset="0"/>
                        </a:rPr>
                        <a:t>Fen Bilimleri</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tr-TR"/>
                    </a:p>
                  </a:txBody>
                  <a:tcPr/>
                </a:tc>
                <a:tc hMerge="1">
                  <a:txBody>
                    <a:bodyPr/>
                    <a:lstStyle/>
                    <a:p>
                      <a:endParaRPr lang="tr-TR"/>
                    </a:p>
                  </a:txBody>
                  <a:tcPr/>
                </a:tc>
                <a:tc gridSpan="3">
                  <a:txBody>
                    <a:bodyPr/>
                    <a:lstStyle/>
                    <a:p>
                      <a:pPr algn="ctr"/>
                      <a:r>
                        <a:rPr lang="tr-TR" sz="1100" b="1" kern="1200" dirty="0">
                          <a:solidFill>
                            <a:schemeClr val="tx1"/>
                          </a:solidFill>
                          <a:latin typeface="Times New Roman" panose="02020603050405020304" pitchFamily="18" charset="0"/>
                          <a:ea typeface="+mn-ea"/>
                          <a:cs typeface="Times New Roman" panose="02020603050405020304" pitchFamily="18" charset="0"/>
                        </a:rPr>
                        <a:t>T.C. İnkılap Tarihi ve Atatürkçülük</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tr-TR"/>
                    </a:p>
                  </a:txBody>
                  <a:tcPr/>
                </a:tc>
                <a:tc hMerge="1">
                  <a:txBody>
                    <a:bodyPr/>
                    <a:lstStyle/>
                    <a:p>
                      <a:endParaRPr lang="tr-TR"/>
                    </a:p>
                  </a:txBody>
                  <a:tcPr/>
                </a:tc>
                <a:tc gridSpan="3">
                  <a:txBody>
                    <a:bodyPr/>
                    <a:lstStyle/>
                    <a:p>
                      <a:pPr algn="ctr"/>
                      <a:r>
                        <a:rPr lang="tr-TR" sz="1100" b="1" kern="1200" dirty="0">
                          <a:solidFill>
                            <a:schemeClr val="tx1"/>
                          </a:solidFill>
                          <a:latin typeface="Times New Roman" panose="02020603050405020304" pitchFamily="18" charset="0"/>
                          <a:ea typeface="+mn-ea"/>
                          <a:cs typeface="Times New Roman" panose="02020603050405020304" pitchFamily="18" charset="0"/>
                        </a:rPr>
                        <a:t>Din Kültür ve Ahlak Bilgisi</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tr-TR"/>
                    </a:p>
                  </a:txBody>
                  <a:tcPr/>
                </a:tc>
                <a:tc hMerge="1">
                  <a:txBody>
                    <a:bodyPr/>
                    <a:lstStyle/>
                    <a:p>
                      <a:endParaRPr lang="tr-TR"/>
                    </a:p>
                  </a:txBody>
                  <a:tcPr/>
                </a:tc>
                <a:tc gridSpan="3">
                  <a:txBody>
                    <a:bodyPr/>
                    <a:lstStyle/>
                    <a:p>
                      <a:pPr algn="ctr"/>
                      <a:r>
                        <a:rPr lang="tr-TR" sz="1100" b="1" kern="1200" dirty="0">
                          <a:solidFill>
                            <a:schemeClr val="tx1"/>
                          </a:solidFill>
                          <a:latin typeface="Times New Roman" panose="02020603050405020304" pitchFamily="18" charset="0"/>
                          <a:ea typeface="+mn-ea"/>
                          <a:cs typeface="Times New Roman" panose="02020603050405020304" pitchFamily="18" charset="0"/>
                        </a:rPr>
                        <a:t>Yabancı Dil</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83599306"/>
                  </a:ext>
                </a:extLst>
              </a:tr>
              <a:tr h="640080">
                <a:tc vMerge="1">
                  <a:txBody>
                    <a:bodyPr/>
                    <a:lstStyle/>
                    <a:p>
                      <a:endParaRPr lang="tr-TR"/>
                    </a:p>
                  </a:txBody>
                  <a:tcPr/>
                </a:tc>
                <a:tc vMerge="1">
                  <a:txBody>
                    <a:bodyPr/>
                    <a:lstStyle/>
                    <a:p>
                      <a:endParaRPr dirty="0"/>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endParaRPr dirty="0"/>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pPr marL="71755" marR="71755">
                        <a:spcAft>
                          <a:spcPts val="0"/>
                        </a:spcAft>
                      </a:pPr>
                      <a:endParaRPr lang="tr-TR" sz="1400" b="1" kern="1200" dirty="0">
                        <a:solidFill>
                          <a:schemeClr val="tx1"/>
                        </a:solidFill>
                        <a:latin typeface="Times New Roman" panose="02020603050405020304" pitchFamily="18" charset="0"/>
                        <a:ea typeface="+mn-ea"/>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endParaRPr dirty="0"/>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Doğru</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Yanlış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Boş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Doğru</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Yanlış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Boş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Doğru</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Yanlış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Boş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Doğru</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Yanlış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Boş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Doğru</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Yanlış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Boş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Doğru</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Yanlış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marL="71755" marR="71755">
                        <a:spcAft>
                          <a:spcPts val="0"/>
                        </a:spcAft>
                      </a:pPr>
                      <a:r>
                        <a:rPr lang="tr-TR" sz="1100" b="1" kern="1200" dirty="0">
                          <a:solidFill>
                            <a:schemeClr val="tx1"/>
                          </a:solidFill>
                          <a:latin typeface="Times New Roman" panose="02020603050405020304" pitchFamily="18" charset="0"/>
                          <a:ea typeface="+mn-ea"/>
                          <a:cs typeface="Times New Roman" panose="02020603050405020304" pitchFamily="18" charset="0"/>
                        </a:rPr>
                        <a:t>Boş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128264631"/>
                  </a:ext>
                </a:extLst>
              </a:tr>
              <a:tr h="432000">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2022</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153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252,25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67,23</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58,12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8,05</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7,64</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4,29</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3,02</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4,37</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12,31</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7,96</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6,95</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5,05</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4,79</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3,32</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1,89</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5,71</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2,56</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1,73</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2,94</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2,05</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5,03</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29049346"/>
                  </a:ext>
                </a:extLst>
              </a:tr>
              <a:tr h="432000">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2023</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156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265,72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66,49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57,50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8,96</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1100" b="0" kern="1200">
                          <a:solidFill>
                            <a:schemeClr val="tx1"/>
                          </a:solidFill>
                          <a:latin typeface="Times New Roman" panose="02020603050405020304" pitchFamily="18" charset="0"/>
                          <a:ea typeface="+mn-ea"/>
                          <a:cs typeface="Times New Roman" panose="02020603050405020304" pitchFamily="18" charset="0"/>
                        </a:rPr>
                        <a:t>7,69</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3,35</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1100" b="0" kern="1200">
                          <a:solidFill>
                            <a:schemeClr val="tx1"/>
                          </a:solidFill>
                          <a:latin typeface="Times New Roman" panose="02020603050405020304" pitchFamily="18" charset="0"/>
                          <a:ea typeface="+mn-ea"/>
                          <a:cs typeface="Times New Roman" panose="02020603050405020304" pitchFamily="18" charset="0"/>
                        </a:rPr>
                        <a:t>3,18</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tr-TR" sz="1100" b="0" kern="1200">
                          <a:solidFill>
                            <a:schemeClr val="tx1"/>
                          </a:solidFill>
                          <a:latin typeface="Times New Roman" panose="02020603050405020304" pitchFamily="18" charset="0"/>
                          <a:ea typeface="+mn-ea"/>
                          <a:cs typeface="Times New Roman" panose="02020603050405020304" pitchFamily="18" charset="0"/>
                        </a:rPr>
                        <a:t>4,77</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12,05</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tr-TR" sz="1100" b="0" kern="1200">
                          <a:solidFill>
                            <a:schemeClr val="tx1"/>
                          </a:solidFill>
                          <a:latin typeface="Times New Roman" panose="02020603050405020304" pitchFamily="18" charset="0"/>
                          <a:ea typeface="+mn-ea"/>
                          <a:cs typeface="Times New Roman" panose="02020603050405020304" pitchFamily="18" charset="0"/>
                        </a:rPr>
                        <a:t>7,01</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8,24</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4,70</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tr-TR" sz="1100" b="0" kern="1200">
                          <a:solidFill>
                            <a:schemeClr val="tx1"/>
                          </a:solidFill>
                          <a:latin typeface="Times New Roman" panose="02020603050405020304" pitchFamily="18" charset="0"/>
                          <a:ea typeface="+mn-ea"/>
                          <a:cs typeface="Times New Roman" panose="02020603050405020304" pitchFamily="18" charset="0"/>
                        </a:rPr>
                        <a:t>5,34</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3,16</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1,50</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5,42</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3,55</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1,02</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2,88</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2,68</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4,44</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907434529"/>
                  </a:ext>
                </a:extLst>
              </a:tr>
              <a:tr h="432000">
                <a:tc>
                  <a:txBody>
                    <a:bodyPr/>
                    <a:lstStyle/>
                    <a:p>
                      <a:pPr algn="ctr"/>
                      <a:r>
                        <a:rPr lang="tr-TR" sz="1100" b="0" kern="1200" dirty="0">
                          <a:solidFill>
                            <a:schemeClr val="tx1"/>
                          </a:solidFill>
                          <a:latin typeface="Times New Roman" panose="02020603050405020304" pitchFamily="18" charset="0"/>
                          <a:ea typeface="+mn-ea"/>
                          <a:cs typeface="Times New Roman" panose="02020603050405020304" pitchFamily="18" charset="0"/>
                        </a:rPr>
                        <a:t>2024</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176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320,96</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34,22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42,14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11,57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6,05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2,37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7,39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4,88</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7,84</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10,21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6,87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2,92</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5,85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3,05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1,09</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6,81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2,61</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0,57</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6,25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1,55</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t"/>
                      <a:r>
                        <a:rPr lang="tr-TR" sz="1100" b="0" kern="1200" dirty="0">
                          <a:solidFill>
                            <a:schemeClr val="tx1"/>
                          </a:solidFill>
                          <a:latin typeface="Times New Roman" panose="02020603050405020304" pitchFamily="18" charset="0"/>
                          <a:ea typeface="+mn-ea"/>
                          <a:cs typeface="Times New Roman" panose="02020603050405020304" pitchFamily="18" charset="0"/>
                        </a:rPr>
                        <a:t>2,20</a:t>
                      </a:r>
                    </a:p>
                  </a:txBody>
                  <a:tcPr marL="7620" marR="7620" marT="762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29690275"/>
                  </a:ext>
                </a:extLst>
              </a:tr>
            </a:tbl>
          </a:graphicData>
        </a:graphic>
      </p:graphicFrame>
      <p:sp>
        <p:nvSpPr>
          <p:cNvPr id="2" name="Slayt Numarası Yer Tutucusu 1">
            <a:extLst>
              <a:ext uri="{FF2B5EF4-FFF2-40B4-BE49-F238E27FC236}">
                <a16:creationId xmlns:a16="http://schemas.microsoft.com/office/drawing/2014/main" id="{BE45A8C4-098B-A2FC-E617-6B69541A55B4}"/>
              </a:ext>
            </a:extLst>
          </p:cNvPr>
          <p:cNvSpPr>
            <a:spLocks noGrp="1"/>
          </p:cNvSpPr>
          <p:nvPr>
            <p:ph type="sldNum" sz="quarter" idx="12"/>
          </p:nvPr>
        </p:nvSpPr>
        <p:spPr/>
        <p:txBody>
          <a:bodyPr/>
          <a:lstStyle/>
          <a:p>
            <a:fld id="{19EE8329-F578-4CF4-800C-9322B014EEA3}" type="slidenum">
              <a:rPr lang="tr-TR" smtClean="0"/>
              <a:t>14</a:t>
            </a:fld>
            <a:endParaRPr lang="tr-TR"/>
          </a:p>
        </p:txBody>
      </p:sp>
    </p:spTree>
    <p:extLst>
      <p:ext uri="{BB962C8B-B14F-4D97-AF65-F5344CB8AC3E}">
        <p14:creationId xmlns:p14="http://schemas.microsoft.com/office/powerpoint/2010/main" val="277449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99E4E8A-FC2E-125F-09F2-136544CEB2ED}"/>
              </a:ext>
            </a:extLst>
          </p:cNvPr>
          <p:cNvSpPr txBox="1"/>
          <p:nvPr/>
        </p:nvSpPr>
        <p:spPr>
          <a:xfrm>
            <a:off x="1" y="1025886"/>
            <a:ext cx="10691812" cy="461665"/>
          </a:xfrm>
          <a:prstGeom prst="rect">
            <a:avLst/>
          </a:prstGeom>
          <a:solidFill>
            <a:schemeClr val="accent4">
              <a:lumMod val="20000"/>
              <a:lumOff val="80000"/>
            </a:schemeClr>
          </a:solidFill>
        </p:spPr>
        <p:txBody>
          <a:bodyPr wrap="square" rtlCol="0">
            <a:spAutoFit/>
          </a:bodyPr>
          <a:lstStyle/>
          <a:p>
            <a:pPr algn="ctr"/>
            <a:r>
              <a:rPr lang="tr-TR" sz="2400" b="1" dirty="0">
                <a:effectLst/>
                <a:latin typeface="Times New Roman" panose="02020603050405020304" pitchFamily="18" charset="0"/>
                <a:ea typeface="Georgia" panose="02040502050405020303" pitchFamily="18" charset="0"/>
              </a:rPr>
              <a:t>BAŞARI DURUMLARINA GÖRE ORTAOKUL ÖĞRENCİ SAYILARI </a:t>
            </a:r>
            <a:endParaRPr lang="tr-TR" sz="4400" b="1" dirty="0">
              <a:latin typeface="Times New Roman" panose="02020603050405020304" pitchFamily="18" charset="0"/>
              <a:cs typeface="Times New Roman" panose="02020603050405020304" pitchFamily="18" charset="0"/>
            </a:endParaRPr>
          </a:p>
        </p:txBody>
      </p:sp>
      <p:graphicFrame>
        <p:nvGraphicFramePr>
          <p:cNvPr id="5" name="Tablo 4">
            <a:extLst>
              <a:ext uri="{FF2B5EF4-FFF2-40B4-BE49-F238E27FC236}">
                <a16:creationId xmlns:a16="http://schemas.microsoft.com/office/drawing/2014/main" id="{3A56EC5A-9B3D-1C1F-E637-249A7DDACD14}"/>
              </a:ext>
            </a:extLst>
          </p:cNvPr>
          <p:cNvGraphicFramePr>
            <a:graphicFrameLocks noGrp="1"/>
          </p:cNvGraphicFramePr>
          <p:nvPr>
            <p:extLst>
              <p:ext uri="{D42A27DB-BD31-4B8C-83A1-F6EECF244321}">
                <p14:modId xmlns:p14="http://schemas.microsoft.com/office/powerpoint/2010/main" val="83854747"/>
              </p:ext>
            </p:extLst>
          </p:nvPr>
        </p:nvGraphicFramePr>
        <p:xfrm>
          <a:off x="993933" y="1667669"/>
          <a:ext cx="9349603" cy="2016000"/>
        </p:xfrm>
        <a:graphic>
          <a:graphicData uri="http://schemas.openxmlformats.org/drawingml/2006/table">
            <a:tbl>
              <a:tblPr firstRow="1" firstCol="1" bandRow="1">
                <a:tableStyleId>{5C22544A-7EE6-4342-B048-85BDC9FD1C3A}</a:tableStyleId>
              </a:tblPr>
              <a:tblGrid>
                <a:gridCol w="2903535">
                  <a:extLst>
                    <a:ext uri="{9D8B030D-6E8A-4147-A177-3AD203B41FA5}">
                      <a16:colId xmlns:a16="http://schemas.microsoft.com/office/drawing/2014/main" val="3706515586"/>
                    </a:ext>
                  </a:extLst>
                </a:gridCol>
                <a:gridCol w="639432">
                  <a:extLst>
                    <a:ext uri="{9D8B030D-6E8A-4147-A177-3AD203B41FA5}">
                      <a16:colId xmlns:a16="http://schemas.microsoft.com/office/drawing/2014/main" val="1048401586"/>
                    </a:ext>
                  </a:extLst>
                </a:gridCol>
                <a:gridCol w="639432">
                  <a:extLst>
                    <a:ext uri="{9D8B030D-6E8A-4147-A177-3AD203B41FA5}">
                      <a16:colId xmlns:a16="http://schemas.microsoft.com/office/drawing/2014/main" val="2294232305"/>
                    </a:ext>
                  </a:extLst>
                </a:gridCol>
                <a:gridCol w="639432">
                  <a:extLst>
                    <a:ext uri="{9D8B030D-6E8A-4147-A177-3AD203B41FA5}">
                      <a16:colId xmlns:a16="http://schemas.microsoft.com/office/drawing/2014/main" val="3618468847"/>
                    </a:ext>
                  </a:extLst>
                </a:gridCol>
                <a:gridCol w="639432">
                  <a:extLst>
                    <a:ext uri="{9D8B030D-6E8A-4147-A177-3AD203B41FA5}">
                      <a16:colId xmlns:a16="http://schemas.microsoft.com/office/drawing/2014/main" val="1368386343"/>
                    </a:ext>
                  </a:extLst>
                </a:gridCol>
                <a:gridCol w="812227">
                  <a:extLst>
                    <a:ext uri="{9D8B030D-6E8A-4147-A177-3AD203B41FA5}">
                      <a16:colId xmlns:a16="http://schemas.microsoft.com/office/drawing/2014/main" val="409061369"/>
                    </a:ext>
                  </a:extLst>
                </a:gridCol>
                <a:gridCol w="812227">
                  <a:extLst>
                    <a:ext uri="{9D8B030D-6E8A-4147-A177-3AD203B41FA5}">
                      <a16:colId xmlns:a16="http://schemas.microsoft.com/office/drawing/2014/main" val="212999419"/>
                    </a:ext>
                  </a:extLst>
                </a:gridCol>
                <a:gridCol w="639432">
                  <a:extLst>
                    <a:ext uri="{9D8B030D-6E8A-4147-A177-3AD203B41FA5}">
                      <a16:colId xmlns:a16="http://schemas.microsoft.com/office/drawing/2014/main" val="877083010"/>
                    </a:ext>
                  </a:extLst>
                </a:gridCol>
                <a:gridCol w="812227">
                  <a:extLst>
                    <a:ext uri="{9D8B030D-6E8A-4147-A177-3AD203B41FA5}">
                      <a16:colId xmlns:a16="http://schemas.microsoft.com/office/drawing/2014/main" val="4164097124"/>
                    </a:ext>
                  </a:extLst>
                </a:gridCol>
                <a:gridCol w="812227">
                  <a:extLst>
                    <a:ext uri="{9D8B030D-6E8A-4147-A177-3AD203B41FA5}">
                      <a16:colId xmlns:a16="http://schemas.microsoft.com/office/drawing/2014/main" val="389756439"/>
                    </a:ext>
                  </a:extLst>
                </a:gridCol>
              </a:tblGrid>
              <a:tr h="288000">
                <a:tc rowSpan="2">
                  <a:txBody>
                    <a:bodyPr/>
                    <a:lstStyle/>
                    <a:p>
                      <a:pPr algn="ctr"/>
                      <a:r>
                        <a:rPr lang="tr-TR" sz="1400" dirty="0">
                          <a:effectLst/>
                          <a:latin typeface="Times New Roman" panose="02020603050405020304" pitchFamily="18" charset="0"/>
                          <a:cs typeface="Times New Roman" panose="02020603050405020304" pitchFamily="18" charset="0"/>
                        </a:rPr>
                        <a:t>Başarı Durumu</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3">
                  <a:txBody>
                    <a:bodyPr/>
                    <a:lstStyle/>
                    <a:p>
                      <a:pPr algn="ctr"/>
                      <a:r>
                        <a:rPr lang="tr-TR" sz="1400" dirty="0">
                          <a:effectLst/>
                          <a:latin typeface="Times New Roman" panose="02020603050405020304" pitchFamily="18" charset="0"/>
                          <a:ea typeface="Georgia" panose="02040502050405020303" pitchFamily="18" charset="0"/>
                          <a:cs typeface="Times New Roman" panose="02020603050405020304" pitchFamily="18" charset="0"/>
                        </a:rPr>
                        <a:t>2024</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3">
                  <a:txBody>
                    <a:bodyPr/>
                    <a:lstStyle/>
                    <a:p>
                      <a:pPr algn="ctr"/>
                      <a:r>
                        <a:rPr lang="tr-TR" sz="1400" dirty="0">
                          <a:effectLst/>
                          <a:latin typeface="Times New Roman" panose="02020603050405020304" pitchFamily="18" charset="0"/>
                          <a:cs typeface="Times New Roman" panose="02020603050405020304" pitchFamily="18" charset="0"/>
                        </a:rPr>
                        <a:t>2023</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r>
                        <a:rPr lang="tr-TR" sz="1400">
                          <a:effectLst/>
                          <a:latin typeface="Times New Roman" panose="02020603050405020304" pitchFamily="18" charset="0"/>
                          <a:cs typeface="Times New Roman" panose="02020603050405020304" pitchFamily="18" charset="0"/>
                        </a:rPr>
                        <a:t>2022</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55592388"/>
                  </a:ext>
                </a:extLst>
              </a:tr>
              <a:tr h="288000">
                <a:tc vMerge="1">
                  <a:txBody>
                    <a:bodyPr/>
                    <a:lstStyle/>
                    <a:p>
                      <a:endParaRPr lang="tr-TR"/>
                    </a:p>
                  </a:txBody>
                  <a:tcPr/>
                </a:tc>
                <a:tc>
                  <a:txBody>
                    <a:bodyPr/>
                    <a:lstStyle/>
                    <a:p>
                      <a:pPr algn="ctr"/>
                      <a:r>
                        <a:rPr lang="tr-TR" sz="1400" dirty="0">
                          <a:effectLst/>
                          <a:latin typeface="Times New Roman" panose="02020603050405020304" pitchFamily="18" charset="0"/>
                          <a:cs typeface="Times New Roman" panose="02020603050405020304" pitchFamily="18" charset="0"/>
                        </a:rPr>
                        <a:t>Erkek</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Kız</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Toplam</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Erkek</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Kız</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Toplam</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Erkek</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Kız</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Toplam</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4869238"/>
                  </a:ext>
                </a:extLst>
              </a:tr>
              <a:tr h="288000">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Doğrudan Sınıf Geçen</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265</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294</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559</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250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293</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543</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263083"/>
                  </a:ext>
                </a:extLst>
              </a:tr>
              <a:tr h="288000">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Kurul Kararı İle Sınıf Geçenler</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76</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33</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109</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75</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37</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112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38704294"/>
                  </a:ext>
                </a:extLst>
              </a:tr>
              <a:tr h="288000">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Sınıf tekrar edecekler</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1094672"/>
                  </a:ext>
                </a:extLst>
              </a:tr>
              <a:tr h="288000">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Diğer</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9</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6</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15</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9</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7</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16</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51162640"/>
                  </a:ext>
                </a:extLst>
              </a:tr>
              <a:tr h="288000">
                <a:tc>
                  <a:txBody>
                    <a:bodyPr/>
                    <a:lstStyle/>
                    <a:p>
                      <a:r>
                        <a:rPr lang="tr-TR" sz="1400" b="1" dirty="0">
                          <a:solidFill>
                            <a:schemeClr val="bg1"/>
                          </a:solidFill>
                          <a:effectLst/>
                          <a:latin typeface="Times New Roman" panose="02020603050405020304" pitchFamily="18" charset="0"/>
                          <a:cs typeface="Times New Roman" panose="02020603050405020304" pitchFamily="18" charset="0"/>
                        </a:rPr>
                        <a:t>Genel Toplam</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350</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334</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684</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9</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7</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16</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12751800"/>
                  </a:ext>
                </a:extLst>
              </a:tr>
            </a:tbl>
          </a:graphicData>
        </a:graphic>
      </p:graphicFrame>
      <p:sp>
        <p:nvSpPr>
          <p:cNvPr id="6" name="Metin kutusu 5">
            <a:extLst>
              <a:ext uri="{FF2B5EF4-FFF2-40B4-BE49-F238E27FC236}">
                <a16:creationId xmlns:a16="http://schemas.microsoft.com/office/drawing/2014/main" id="{87F519C7-1FD6-2140-FC6B-FB53C64D0909}"/>
              </a:ext>
            </a:extLst>
          </p:cNvPr>
          <p:cNvSpPr txBox="1"/>
          <p:nvPr/>
        </p:nvSpPr>
        <p:spPr>
          <a:xfrm>
            <a:off x="-24502" y="4070747"/>
            <a:ext cx="10691812" cy="461665"/>
          </a:xfrm>
          <a:prstGeom prst="rect">
            <a:avLst/>
          </a:prstGeom>
          <a:solidFill>
            <a:schemeClr val="accent4">
              <a:lumMod val="20000"/>
              <a:lumOff val="80000"/>
            </a:schemeClr>
          </a:solidFill>
        </p:spPr>
        <p:txBody>
          <a:bodyPr wrap="square" rtlCol="0">
            <a:spAutoFit/>
          </a:bodyPr>
          <a:lstStyle/>
          <a:p>
            <a:pPr algn="ctr"/>
            <a:r>
              <a:rPr lang="tr-TR" sz="2400" b="1" dirty="0">
                <a:effectLst/>
                <a:latin typeface="Times New Roman" panose="02020603050405020304" pitchFamily="18" charset="0"/>
                <a:ea typeface="Georgia" panose="02040502050405020303" pitchFamily="18" charset="0"/>
              </a:rPr>
              <a:t>OKUL DEVAMSIZLIK DURUMU</a:t>
            </a:r>
            <a:endParaRPr lang="tr-TR" sz="5400" b="1" dirty="0">
              <a:latin typeface="Times New Roman" panose="02020603050405020304" pitchFamily="18" charset="0"/>
              <a:cs typeface="Times New Roman" panose="02020603050405020304" pitchFamily="18" charset="0"/>
            </a:endParaRPr>
          </a:p>
        </p:txBody>
      </p:sp>
      <p:graphicFrame>
        <p:nvGraphicFramePr>
          <p:cNvPr id="8" name="Tablo 7">
            <a:extLst>
              <a:ext uri="{FF2B5EF4-FFF2-40B4-BE49-F238E27FC236}">
                <a16:creationId xmlns:a16="http://schemas.microsoft.com/office/drawing/2014/main" id="{B2A5BBCC-E7FA-E981-FB6D-B44A94977FCC}"/>
              </a:ext>
            </a:extLst>
          </p:cNvPr>
          <p:cNvGraphicFramePr>
            <a:graphicFrameLocks noGrp="1"/>
          </p:cNvGraphicFramePr>
          <p:nvPr>
            <p:extLst>
              <p:ext uri="{D42A27DB-BD31-4B8C-83A1-F6EECF244321}">
                <p14:modId xmlns:p14="http://schemas.microsoft.com/office/powerpoint/2010/main" val="1848397530"/>
              </p:ext>
            </p:extLst>
          </p:nvPr>
        </p:nvGraphicFramePr>
        <p:xfrm>
          <a:off x="1018433" y="4615134"/>
          <a:ext cx="8654945" cy="1396080"/>
        </p:xfrm>
        <a:graphic>
          <a:graphicData uri="http://schemas.openxmlformats.org/drawingml/2006/table">
            <a:tbl>
              <a:tblPr firstRow="1" firstCol="1" bandRow="1">
                <a:tableStyleId>{5C22544A-7EE6-4342-B048-85BDC9FD1C3A}</a:tableStyleId>
              </a:tblPr>
              <a:tblGrid>
                <a:gridCol w="1730989">
                  <a:extLst>
                    <a:ext uri="{9D8B030D-6E8A-4147-A177-3AD203B41FA5}">
                      <a16:colId xmlns:a16="http://schemas.microsoft.com/office/drawing/2014/main" val="3888383367"/>
                    </a:ext>
                  </a:extLst>
                </a:gridCol>
                <a:gridCol w="1730989">
                  <a:extLst>
                    <a:ext uri="{9D8B030D-6E8A-4147-A177-3AD203B41FA5}">
                      <a16:colId xmlns:a16="http://schemas.microsoft.com/office/drawing/2014/main" val="3330592276"/>
                    </a:ext>
                  </a:extLst>
                </a:gridCol>
                <a:gridCol w="1730989">
                  <a:extLst>
                    <a:ext uri="{9D8B030D-6E8A-4147-A177-3AD203B41FA5}">
                      <a16:colId xmlns:a16="http://schemas.microsoft.com/office/drawing/2014/main" val="2884011444"/>
                    </a:ext>
                  </a:extLst>
                </a:gridCol>
                <a:gridCol w="1730989">
                  <a:extLst>
                    <a:ext uri="{9D8B030D-6E8A-4147-A177-3AD203B41FA5}">
                      <a16:colId xmlns:a16="http://schemas.microsoft.com/office/drawing/2014/main" val="3636890777"/>
                    </a:ext>
                  </a:extLst>
                </a:gridCol>
                <a:gridCol w="1730989">
                  <a:extLst>
                    <a:ext uri="{9D8B030D-6E8A-4147-A177-3AD203B41FA5}">
                      <a16:colId xmlns:a16="http://schemas.microsoft.com/office/drawing/2014/main" val="915347090"/>
                    </a:ext>
                  </a:extLst>
                </a:gridCol>
              </a:tblGrid>
              <a:tr h="396000">
                <a:tc>
                  <a:txBody>
                    <a:bodyPr/>
                    <a:lstStyle/>
                    <a:p>
                      <a:pPr marL="0" indent="-228600" algn="ctr" defTabSz="1007943" rtl="0" eaLnBrk="1" latinLnBrk="0" hangingPunct="1">
                        <a:spcBef>
                          <a:spcPts val="750"/>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ÖĞRETİM YILI</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Devamsızlık Ortalaması (Gün/Öğrenci)</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Devamsızlıktan Kalan Öğrenci Sayısı</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Sürekli Devamsız Öğrenci Sayısı</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Devamsızlığı Sağlanan Öğrenci Sayısı</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985600"/>
                  </a:ext>
                </a:extLst>
              </a:tr>
              <a:tr h="252000">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2022-2023</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4,20</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0</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27</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3</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127048"/>
                  </a:ext>
                </a:extLst>
              </a:tr>
              <a:tr h="252000">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2023-2024</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3,47</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0</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23</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08445750"/>
                  </a:ext>
                </a:extLst>
              </a:tr>
              <a:tr h="252000">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2024-2025</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endParaRPr lang="tr-TR" sz="14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endParaRPr lang="tr-TR" sz="14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endParaRPr lang="tr-TR" sz="14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endParaRPr lang="tr-TR" sz="14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904828"/>
                  </a:ext>
                </a:extLst>
              </a:tr>
            </a:tbl>
          </a:graphicData>
        </a:graphic>
      </p:graphicFrame>
      <p:sp>
        <p:nvSpPr>
          <p:cNvPr id="10" name="Metin kutusu 9">
            <a:extLst>
              <a:ext uri="{FF2B5EF4-FFF2-40B4-BE49-F238E27FC236}">
                <a16:creationId xmlns:a16="http://schemas.microsoft.com/office/drawing/2014/main" id="{6BE0DE84-DDAB-539A-90EC-36315316A533}"/>
              </a:ext>
            </a:extLst>
          </p:cNvPr>
          <p:cNvSpPr txBox="1"/>
          <p:nvPr/>
        </p:nvSpPr>
        <p:spPr>
          <a:xfrm>
            <a:off x="993931" y="6073616"/>
            <a:ext cx="8679448" cy="738664"/>
          </a:xfrm>
          <a:prstGeom prst="rect">
            <a:avLst/>
          </a:prstGeom>
          <a:noFill/>
        </p:spPr>
        <p:txBody>
          <a:bodyPr wrap="square">
            <a:spAutoFit/>
          </a:bodyPr>
          <a:lstStyle/>
          <a:p>
            <a:pPr algn="just"/>
            <a:r>
              <a:rPr lang="tr-TR" sz="1400" dirty="0"/>
              <a:t>Okulumuzun devamsızlık ortalaması yıllar itibariyle azalarak 3,47 gün olarak hesaplanmıştır. Yabancı uyruklu öğrencilerimizin çokluğu nedeniyle ve bazılarının ülkelerine dönmeleri nedeniyle sürekli devamsız öğrenci sayımız fazladır.</a:t>
            </a:r>
          </a:p>
        </p:txBody>
      </p:sp>
      <p:sp>
        <p:nvSpPr>
          <p:cNvPr id="2" name="Slayt Numarası Yer Tutucusu 1">
            <a:extLst>
              <a:ext uri="{FF2B5EF4-FFF2-40B4-BE49-F238E27FC236}">
                <a16:creationId xmlns:a16="http://schemas.microsoft.com/office/drawing/2014/main" id="{F935F2F1-AA30-67A1-EA9B-2E9D921A3D77}"/>
              </a:ext>
            </a:extLst>
          </p:cNvPr>
          <p:cNvSpPr>
            <a:spLocks noGrp="1"/>
          </p:cNvSpPr>
          <p:nvPr>
            <p:ph type="sldNum" sz="quarter" idx="12"/>
          </p:nvPr>
        </p:nvSpPr>
        <p:spPr/>
        <p:txBody>
          <a:bodyPr/>
          <a:lstStyle/>
          <a:p>
            <a:fld id="{19EE8329-F578-4CF4-800C-9322B014EEA3}" type="slidenum">
              <a:rPr lang="tr-TR" smtClean="0"/>
              <a:t>15</a:t>
            </a:fld>
            <a:endParaRPr lang="tr-TR"/>
          </a:p>
        </p:txBody>
      </p:sp>
    </p:spTree>
    <p:extLst>
      <p:ext uri="{BB962C8B-B14F-4D97-AF65-F5344CB8AC3E}">
        <p14:creationId xmlns:p14="http://schemas.microsoft.com/office/powerpoint/2010/main" val="3974689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8F2BDD56-A5E7-D700-4B21-0C8D41A89C4E}"/>
              </a:ext>
            </a:extLst>
          </p:cNvPr>
          <p:cNvSpPr txBox="1"/>
          <p:nvPr/>
        </p:nvSpPr>
        <p:spPr>
          <a:xfrm>
            <a:off x="1" y="102588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effectLst/>
                <a:latin typeface="Times New Roman" panose="02020603050405020304" pitchFamily="18" charset="0"/>
                <a:ea typeface="Georgia" panose="02040502050405020303" pitchFamily="18" charset="0"/>
                <a:cs typeface="Georgia" panose="02040502050405020303" pitchFamily="18" charset="0"/>
              </a:rPr>
              <a:t>SPORTİF FAALİYETLER</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graphicFrame>
        <p:nvGraphicFramePr>
          <p:cNvPr id="6" name="Tablo 5">
            <a:extLst>
              <a:ext uri="{FF2B5EF4-FFF2-40B4-BE49-F238E27FC236}">
                <a16:creationId xmlns:a16="http://schemas.microsoft.com/office/drawing/2014/main" id="{8E1A7CEA-1829-E5F5-0558-0BA9C2F0CB84}"/>
              </a:ext>
            </a:extLst>
          </p:cNvPr>
          <p:cNvGraphicFramePr>
            <a:graphicFrameLocks noGrp="1"/>
          </p:cNvGraphicFramePr>
          <p:nvPr>
            <p:extLst>
              <p:ext uri="{D42A27DB-BD31-4B8C-83A1-F6EECF244321}">
                <p14:modId xmlns:p14="http://schemas.microsoft.com/office/powerpoint/2010/main" val="1294119468"/>
              </p:ext>
            </p:extLst>
          </p:nvPr>
        </p:nvGraphicFramePr>
        <p:xfrm>
          <a:off x="1047986" y="1886648"/>
          <a:ext cx="8941589" cy="4030218"/>
        </p:xfrm>
        <a:graphic>
          <a:graphicData uri="http://schemas.openxmlformats.org/drawingml/2006/table">
            <a:tbl>
              <a:tblPr firstRow="1" firstCol="1" bandRow="1">
                <a:tableStyleId>{5C22544A-7EE6-4342-B048-85BDC9FD1C3A}</a:tableStyleId>
              </a:tblPr>
              <a:tblGrid>
                <a:gridCol w="1444745">
                  <a:extLst>
                    <a:ext uri="{9D8B030D-6E8A-4147-A177-3AD203B41FA5}">
                      <a16:colId xmlns:a16="http://schemas.microsoft.com/office/drawing/2014/main" val="2329693343"/>
                    </a:ext>
                  </a:extLst>
                </a:gridCol>
                <a:gridCol w="623449">
                  <a:extLst>
                    <a:ext uri="{9D8B030D-6E8A-4147-A177-3AD203B41FA5}">
                      <a16:colId xmlns:a16="http://schemas.microsoft.com/office/drawing/2014/main" val="3482425639"/>
                    </a:ext>
                  </a:extLst>
                </a:gridCol>
                <a:gridCol w="623449">
                  <a:extLst>
                    <a:ext uri="{9D8B030D-6E8A-4147-A177-3AD203B41FA5}">
                      <a16:colId xmlns:a16="http://schemas.microsoft.com/office/drawing/2014/main" val="293582145"/>
                    </a:ext>
                  </a:extLst>
                </a:gridCol>
                <a:gridCol w="625381">
                  <a:extLst>
                    <a:ext uri="{9D8B030D-6E8A-4147-A177-3AD203B41FA5}">
                      <a16:colId xmlns:a16="http://schemas.microsoft.com/office/drawing/2014/main" val="2024662360"/>
                    </a:ext>
                  </a:extLst>
                </a:gridCol>
                <a:gridCol w="625381">
                  <a:extLst>
                    <a:ext uri="{9D8B030D-6E8A-4147-A177-3AD203B41FA5}">
                      <a16:colId xmlns:a16="http://schemas.microsoft.com/office/drawing/2014/main" val="3921646826"/>
                    </a:ext>
                  </a:extLst>
                </a:gridCol>
                <a:gridCol w="623449">
                  <a:extLst>
                    <a:ext uri="{9D8B030D-6E8A-4147-A177-3AD203B41FA5}">
                      <a16:colId xmlns:a16="http://schemas.microsoft.com/office/drawing/2014/main" val="2549982"/>
                    </a:ext>
                  </a:extLst>
                </a:gridCol>
                <a:gridCol w="623449">
                  <a:extLst>
                    <a:ext uri="{9D8B030D-6E8A-4147-A177-3AD203B41FA5}">
                      <a16:colId xmlns:a16="http://schemas.microsoft.com/office/drawing/2014/main" val="3227740645"/>
                    </a:ext>
                  </a:extLst>
                </a:gridCol>
                <a:gridCol w="625381">
                  <a:extLst>
                    <a:ext uri="{9D8B030D-6E8A-4147-A177-3AD203B41FA5}">
                      <a16:colId xmlns:a16="http://schemas.microsoft.com/office/drawing/2014/main" val="145035909"/>
                    </a:ext>
                  </a:extLst>
                </a:gridCol>
                <a:gridCol w="625381">
                  <a:extLst>
                    <a:ext uri="{9D8B030D-6E8A-4147-A177-3AD203B41FA5}">
                      <a16:colId xmlns:a16="http://schemas.microsoft.com/office/drawing/2014/main" val="2212862673"/>
                    </a:ext>
                  </a:extLst>
                </a:gridCol>
                <a:gridCol w="625381">
                  <a:extLst>
                    <a:ext uri="{9D8B030D-6E8A-4147-A177-3AD203B41FA5}">
                      <a16:colId xmlns:a16="http://schemas.microsoft.com/office/drawing/2014/main" val="3938187425"/>
                    </a:ext>
                  </a:extLst>
                </a:gridCol>
                <a:gridCol w="625381">
                  <a:extLst>
                    <a:ext uri="{9D8B030D-6E8A-4147-A177-3AD203B41FA5}">
                      <a16:colId xmlns:a16="http://schemas.microsoft.com/office/drawing/2014/main" val="3311858929"/>
                    </a:ext>
                  </a:extLst>
                </a:gridCol>
                <a:gridCol w="625381">
                  <a:extLst>
                    <a:ext uri="{9D8B030D-6E8A-4147-A177-3AD203B41FA5}">
                      <a16:colId xmlns:a16="http://schemas.microsoft.com/office/drawing/2014/main" val="2276284263"/>
                    </a:ext>
                  </a:extLst>
                </a:gridCol>
                <a:gridCol w="625381">
                  <a:extLst>
                    <a:ext uri="{9D8B030D-6E8A-4147-A177-3AD203B41FA5}">
                      <a16:colId xmlns:a16="http://schemas.microsoft.com/office/drawing/2014/main" val="1043987313"/>
                    </a:ext>
                  </a:extLst>
                </a:gridCol>
              </a:tblGrid>
              <a:tr h="447506">
                <a:tc rowSpan="2">
                  <a:txBody>
                    <a:bodyPr/>
                    <a:lstStyle/>
                    <a:p>
                      <a:pPr algn="ctr"/>
                      <a:r>
                        <a:rPr lang="tr-TR" sz="1400" dirty="0">
                          <a:effectLst/>
                          <a:latin typeface="Times New Roman" panose="02020603050405020304" pitchFamily="18" charset="0"/>
                          <a:cs typeface="Times New Roman" panose="02020603050405020304" pitchFamily="18" charset="0"/>
                        </a:rPr>
                        <a:t>BRANŞ</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algn="ctr"/>
                      <a:r>
                        <a:rPr lang="tr-TR" sz="1400" dirty="0">
                          <a:effectLst/>
                          <a:latin typeface="Times New Roman" panose="02020603050405020304" pitchFamily="18" charset="0"/>
                          <a:cs typeface="Times New Roman" panose="02020603050405020304" pitchFamily="18" charset="0"/>
                        </a:rPr>
                        <a:t>2022-2023</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r>
                        <a:rPr lang="tr-TR" sz="1400" dirty="0">
                          <a:effectLst/>
                          <a:latin typeface="Times New Roman" panose="02020603050405020304" pitchFamily="18" charset="0"/>
                          <a:cs typeface="Times New Roman" panose="02020603050405020304" pitchFamily="18" charset="0"/>
                        </a:rPr>
                        <a:t>2023-2024</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r>
                        <a:rPr lang="tr-TR" sz="1400" dirty="0">
                          <a:effectLst/>
                          <a:latin typeface="Times New Roman" panose="02020603050405020304" pitchFamily="18" charset="0"/>
                          <a:ea typeface="Georgia" panose="02040502050405020303" pitchFamily="18" charset="0"/>
                          <a:cs typeface="Times New Roman" panose="02020603050405020304" pitchFamily="18" charset="0"/>
                        </a:rPr>
                        <a:t>2024-2025</a:t>
                      </a: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767710"/>
                  </a:ext>
                </a:extLst>
              </a:tr>
              <a:tr h="1460936">
                <a:tc vMerge="1">
                  <a:txBody>
                    <a:bodyPr/>
                    <a:lstStyle/>
                    <a:p>
                      <a:endParaRPr lang="tr-TR"/>
                    </a:p>
                  </a:txBody>
                  <a:tcPr/>
                </a:tc>
                <a:tc>
                  <a:txBody>
                    <a:bodyPr/>
                    <a:lstStyle/>
                    <a:p>
                      <a:pPr algn="ctr"/>
                      <a:r>
                        <a:rPr lang="tr-TR" sz="1400">
                          <a:effectLst/>
                          <a:latin typeface="Times New Roman" panose="02020603050405020304" pitchFamily="18" charset="0"/>
                          <a:cs typeface="Times New Roman" panose="02020603050405020304" pitchFamily="18" charset="0"/>
                        </a:rPr>
                        <a:t>Lisanslı Öğrenci Sayısı</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İl Başarısı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Ulusal Başarı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Uluslar Arası Başarı</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Lisanslı Öğrenci Sayısı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İl Başarısı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Ulusal Başarı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Uluslar Arası Başarı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Lisanslı Öğrenci Sayısı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İl Başarısı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Ulusal Başarı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Uluslar Arası Başarı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453184"/>
                  </a:ext>
                </a:extLst>
              </a:tr>
              <a:tr h="265222">
                <a:tc>
                  <a:txBody>
                    <a:bodyPr/>
                    <a:lstStyle/>
                    <a:p>
                      <a:r>
                        <a:rPr lang="tr-TR" sz="1400" dirty="0">
                          <a:solidFill>
                            <a:schemeClr val="tx1"/>
                          </a:solidFill>
                          <a:effectLst/>
                          <a:latin typeface="Times New Roman" panose="02020603050405020304" pitchFamily="18" charset="0"/>
                          <a:cs typeface="Times New Roman" panose="02020603050405020304" pitchFamily="18" charset="0"/>
                        </a:rPr>
                        <a:t>Atletizm</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2</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1674862"/>
                  </a:ext>
                </a:extLst>
              </a:tr>
              <a:tr h="265222">
                <a:tc>
                  <a:txBody>
                    <a:bodyPr/>
                    <a:lstStyle/>
                    <a:p>
                      <a:r>
                        <a:rPr lang="tr-TR" sz="1400" dirty="0">
                          <a:solidFill>
                            <a:schemeClr val="tx1"/>
                          </a:solidFill>
                          <a:effectLst/>
                          <a:latin typeface="Times New Roman" panose="02020603050405020304" pitchFamily="18" charset="0"/>
                          <a:cs typeface="Times New Roman" panose="02020603050405020304" pitchFamily="18" charset="0"/>
                        </a:rPr>
                        <a:t>Dart</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effectLst/>
                          <a:latin typeface="Times New Roman" panose="02020603050405020304" pitchFamily="18" charset="0"/>
                          <a:cs typeface="Times New Roman" panose="02020603050405020304" pitchFamily="18" charset="0"/>
                        </a:rPr>
                        <a:t>6</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effectLst/>
                          <a:latin typeface="Times New Roman" panose="02020603050405020304" pitchFamily="18" charset="0"/>
                          <a:cs typeface="Times New Roman" panose="02020603050405020304" pitchFamily="18" charset="0"/>
                        </a:rPr>
                        <a:t>1</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21894956"/>
                  </a:ext>
                </a:extLst>
              </a:tr>
              <a:tr h="265222">
                <a:tc>
                  <a:txBody>
                    <a:bodyPr/>
                    <a:lstStyle/>
                    <a:p>
                      <a:r>
                        <a:rPr lang="tr-TR" sz="1400" dirty="0">
                          <a:solidFill>
                            <a:schemeClr val="tx1"/>
                          </a:solidFill>
                          <a:effectLst/>
                          <a:latin typeface="Times New Roman" panose="02020603050405020304" pitchFamily="18" charset="0"/>
                          <a:cs typeface="Times New Roman" panose="02020603050405020304" pitchFamily="18" charset="0"/>
                        </a:rPr>
                        <a:t>Futbol</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20</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1</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effectLst/>
                          <a:latin typeface="Times New Roman" panose="02020603050405020304" pitchFamily="18" charset="0"/>
                          <a:cs typeface="Times New Roman" panose="02020603050405020304" pitchFamily="18" charset="0"/>
                        </a:rPr>
                        <a:t>1</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effectLst/>
                          <a:latin typeface="Times New Roman" panose="02020603050405020304" pitchFamily="18" charset="0"/>
                          <a:cs typeface="Times New Roman" panose="02020603050405020304" pitchFamily="18" charset="0"/>
                        </a:rPr>
                        <a:t>32</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effectLst/>
                          <a:latin typeface="Times New Roman" panose="02020603050405020304" pitchFamily="18" charset="0"/>
                          <a:cs typeface="Times New Roman" panose="02020603050405020304" pitchFamily="18" charset="0"/>
                        </a:rPr>
                        <a:t>1</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0781374"/>
                  </a:ext>
                </a:extLst>
              </a:tr>
              <a:tr h="265222">
                <a:tc>
                  <a:txBody>
                    <a:bodyPr/>
                    <a:lstStyle/>
                    <a:p>
                      <a:r>
                        <a:rPr lang="tr-TR" sz="1400" dirty="0" err="1">
                          <a:solidFill>
                            <a:schemeClr val="tx1"/>
                          </a:solidFill>
                          <a:effectLst/>
                          <a:latin typeface="Times New Roman" panose="02020603050405020304" pitchFamily="18" charset="0"/>
                          <a:cs typeface="Times New Roman" panose="02020603050405020304" pitchFamily="18" charset="0"/>
                        </a:rPr>
                        <a:t>Futsal</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effectLst/>
                          <a:latin typeface="Times New Roman" panose="02020603050405020304" pitchFamily="18" charset="0"/>
                          <a:cs typeface="Times New Roman" panose="02020603050405020304" pitchFamily="18" charset="0"/>
                        </a:rPr>
                        <a:t>13</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824649"/>
                  </a:ext>
                </a:extLst>
              </a:tr>
              <a:tr h="265222">
                <a:tc>
                  <a:txBody>
                    <a:bodyPr/>
                    <a:lstStyle/>
                    <a:p>
                      <a:r>
                        <a:rPr lang="tr-TR" sz="1400" dirty="0">
                          <a:solidFill>
                            <a:schemeClr val="tx1"/>
                          </a:solidFill>
                          <a:effectLst/>
                          <a:latin typeface="Times New Roman" panose="02020603050405020304" pitchFamily="18" charset="0"/>
                          <a:cs typeface="Times New Roman" panose="02020603050405020304" pitchFamily="18" charset="0"/>
                        </a:rPr>
                        <a:t>Güreş</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11</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9</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1</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1</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8795050"/>
                  </a:ext>
                </a:extLst>
              </a:tr>
              <a:tr h="265222">
                <a:tc>
                  <a:txBody>
                    <a:bodyPr/>
                    <a:lstStyle/>
                    <a:p>
                      <a:r>
                        <a:rPr lang="tr-TR" sz="1400" dirty="0">
                          <a:solidFill>
                            <a:schemeClr val="tx1"/>
                          </a:solidFill>
                          <a:effectLst/>
                          <a:latin typeface="Times New Roman" panose="02020603050405020304" pitchFamily="18" charset="0"/>
                          <a:cs typeface="Times New Roman" panose="02020603050405020304" pitchFamily="18" charset="0"/>
                        </a:rPr>
                        <a:t>Judo</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effectLst/>
                          <a:latin typeface="Times New Roman" panose="02020603050405020304" pitchFamily="18" charset="0"/>
                          <a:cs typeface="Times New Roman" panose="02020603050405020304" pitchFamily="18" charset="0"/>
                        </a:rPr>
                        <a:t>3</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effectLst/>
                          <a:latin typeface="Times New Roman" panose="02020603050405020304" pitchFamily="18" charset="0"/>
                          <a:cs typeface="Times New Roman" panose="02020603050405020304" pitchFamily="18" charset="0"/>
                        </a:rPr>
                        <a:t>3</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effectLst/>
                          <a:latin typeface="Times New Roman" panose="02020603050405020304" pitchFamily="18" charset="0"/>
                          <a:cs typeface="Times New Roman" panose="02020603050405020304" pitchFamily="18" charset="0"/>
                        </a:rPr>
                        <a:t>6</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94823074"/>
                  </a:ext>
                </a:extLst>
              </a:tr>
              <a:tr h="265222">
                <a:tc>
                  <a:txBody>
                    <a:bodyPr/>
                    <a:lstStyle/>
                    <a:p>
                      <a:r>
                        <a:rPr lang="tr-TR" sz="1400" dirty="0" err="1">
                          <a:solidFill>
                            <a:schemeClr val="tx1"/>
                          </a:solidFill>
                          <a:effectLst/>
                          <a:latin typeface="Times New Roman" panose="02020603050405020304" pitchFamily="18" charset="0"/>
                          <a:cs typeface="Times New Roman" panose="02020603050405020304" pitchFamily="18" charset="0"/>
                        </a:rPr>
                        <a:t>Oryantiring</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5679115"/>
                  </a:ext>
                </a:extLst>
              </a:tr>
              <a:tr h="265222">
                <a:tc>
                  <a:txBody>
                    <a:bodyPr/>
                    <a:lstStyle/>
                    <a:p>
                      <a:r>
                        <a:rPr lang="tr-TR" sz="1400" b="1" dirty="0">
                          <a:solidFill>
                            <a:schemeClr val="bg1"/>
                          </a:solidFill>
                          <a:effectLst/>
                          <a:latin typeface="Times New Roman" panose="02020603050405020304" pitchFamily="18" charset="0"/>
                          <a:cs typeface="Times New Roman" panose="02020603050405020304" pitchFamily="18" charset="0"/>
                        </a:rPr>
                        <a:t>TOPLAM</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55</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14</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1</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0</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39</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2</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0</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0</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518894712"/>
                  </a:ext>
                </a:extLst>
              </a:tr>
            </a:tbl>
          </a:graphicData>
        </a:graphic>
      </p:graphicFrame>
      <p:sp>
        <p:nvSpPr>
          <p:cNvPr id="2" name="Slayt Numarası Yer Tutucusu 1">
            <a:extLst>
              <a:ext uri="{FF2B5EF4-FFF2-40B4-BE49-F238E27FC236}">
                <a16:creationId xmlns:a16="http://schemas.microsoft.com/office/drawing/2014/main" id="{34602BD0-435F-6644-CC70-3DA245C4E256}"/>
              </a:ext>
            </a:extLst>
          </p:cNvPr>
          <p:cNvSpPr>
            <a:spLocks noGrp="1"/>
          </p:cNvSpPr>
          <p:nvPr>
            <p:ph type="sldNum" sz="quarter" idx="12"/>
          </p:nvPr>
        </p:nvSpPr>
        <p:spPr/>
        <p:txBody>
          <a:bodyPr/>
          <a:lstStyle/>
          <a:p>
            <a:fld id="{19EE8329-F578-4CF4-800C-9322B014EEA3}" type="slidenum">
              <a:rPr lang="tr-TR" smtClean="0"/>
              <a:t>16</a:t>
            </a:fld>
            <a:endParaRPr lang="tr-TR"/>
          </a:p>
        </p:txBody>
      </p:sp>
    </p:spTree>
    <p:extLst>
      <p:ext uri="{BB962C8B-B14F-4D97-AF65-F5344CB8AC3E}">
        <p14:creationId xmlns:p14="http://schemas.microsoft.com/office/powerpoint/2010/main" val="388522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8F2BDD56-A5E7-D700-4B21-0C8D41A89C4E}"/>
              </a:ext>
            </a:extLst>
          </p:cNvPr>
          <p:cNvSpPr txBox="1"/>
          <p:nvPr/>
        </p:nvSpPr>
        <p:spPr>
          <a:xfrm>
            <a:off x="1" y="102588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effectLst/>
                <a:latin typeface="Times New Roman" panose="02020603050405020304" pitchFamily="18" charset="0"/>
                <a:ea typeface="Georgia" panose="02040502050405020303" pitchFamily="18" charset="0"/>
                <a:cs typeface="Georgia" panose="02040502050405020303" pitchFamily="18" charset="0"/>
              </a:rPr>
              <a:t>SPORTİF FAALİYETLER</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3" name="Resim 2">
            <a:extLst>
              <a:ext uri="{FF2B5EF4-FFF2-40B4-BE49-F238E27FC236}">
                <a16:creationId xmlns:a16="http://schemas.microsoft.com/office/drawing/2014/main" id="{3641D36E-7504-D8ED-9A84-BCCCCB75542B}"/>
              </a:ext>
            </a:extLst>
          </p:cNvPr>
          <p:cNvPicPr>
            <a:picLocks noChangeAspect="1"/>
          </p:cNvPicPr>
          <p:nvPr/>
        </p:nvPicPr>
        <p:blipFill>
          <a:blip r:embed="rId2"/>
          <a:stretch>
            <a:fillRect/>
          </a:stretch>
        </p:blipFill>
        <p:spPr>
          <a:xfrm>
            <a:off x="24351" y="1986117"/>
            <a:ext cx="5353894" cy="3197801"/>
          </a:xfrm>
          <a:prstGeom prst="rect">
            <a:avLst/>
          </a:prstGeom>
        </p:spPr>
      </p:pic>
      <p:pic>
        <p:nvPicPr>
          <p:cNvPr id="8" name="Resim 7">
            <a:extLst>
              <a:ext uri="{FF2B5EF4-FFF2-40B4-BE49-F238E27FC236}">
                <a16:creationId xmlns:a16="http://schemas.microsoft.com/office/drawing/2014/main" id="{CFBFB897-CD2A-4AD0-879D-83F5FDD1553D}"/>
              </a:ext>
            </a:extLst>
          </p:cNvPr>
          <p:cNvPicPr>
            <a:picLocks noChangeAspect="1"/>
          </p:cNvPicPr>
          <p:nvPr/>
        </p:nvPicPr>
        <p:blipFill>
          <a:blip r:embed="rId3"/>
          <a:stretch>
            <a:fillRect/>
          </a:stretch>
        </p:blipFill>
        <p:spPr>
          <a:xfrm>
            <a:off x="5372455" y="1986118"/>
            <a:ext cx="5319358" cy="3197800"/>
          </a:xfrm>
          <a:prstGeom prst="rect">
            <a:avLst/>
          </a:prstGeom>
        </p:spPr>
      </p:pic>
      <p:sp>
        <p:nvSpPr>
          <p:cNvPr id="2" name="Slayt Numarası Yer Tutucusu 1">
            <a:extLst>
              <a:ext uri="{FF2B5EF4-FFF2-40B4-BE49-F238E27FC236}">
                <a16:creationId xmlns:a16="http://schemas.microsoft.com/office/drawing/2014/main" id="{7E7A0C4F-2DF7-AA23-1CC4-F9BFC69170B1}"/>
              </a:ext>
            </a:extLst>
          </p:cNvPr>
          <p:cNvSpPr>
            <a:spLocks noGrp="1"/>
          </p:cNvSpPr>
          <p:nvPr>
            <p:ph type="sldNum" sz="quarter" idx="12"/>
          </p:nvPr>
        </p:nvSpPr>
        <p:spPr/>
        <p:txBody>
          <a:bodyPr/>
          <a:lstStyle/>
          <a:p>
            <a:fld id="{19EE8329-F578-4CF4-800C-9322B014EEA3}" type="slidenum">
              <a:rPr lang="tr-TR" smtClean="0"/>
              <a:t>17</a:t>
            </a:fld>
            <a:endParaRPr lang="tr-TR"/>
          </a:p>
        </p:txBody>
      </p:sp>
    </p:spTree>
    <p:extLst>
      <p:ext uri="{BB962C8B-B14F-4D97-AF65-F5344CB8AC3E}">
        <p14:creationId xmlns:p14="http://schemas.microsoft.com/office/powerpoint/2010/main" val="151767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6561194F-5A6B-D171-35A6-A1CA877D3142}"/>
              </a:ext>
            </a:extLst>
          </p:cNvPr>
          <p:cNvSpPr txBox="1"/>
          <p:nvPr/>
        </p:nvSpPr>
        <p:spPr>
          <a:xfrm>
            <a:off x="1" y="113764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latin typeface="Times New Roman" panose="02020603050405020304" pitchFamily="18" charset="0"/>
                <a:ea typeface="Georgia" panose="02040502050405020303" pitchFamily="18" charset="0"/>
                <a:cs typeface="Georgia" panose="02040502050405020303" pitchFamily="18" charset="0"/>
              </a:rPr>
              <a:t>E-TWİNNİNG PROJELERİ</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graphicFrame>
        <p:nvGraphicFramePr>
          <p:cNvPr id="5" name="Tablo 4">
            <a:extLst>
              <a:ext uri="{FF2B5EF4-FFF2-40B4-BE49-F238E27FC236}">
                <a16:creationId xmlns:a16="http://schemas.microsoft.com/office/drawing/2014/main" id="{9B040BE7-1079-717F-8ABE-FEBE468A9DE5}"/>
              </a:ext>
            </a:extLst>
          </p:cNvPr>
          <p:cNvGraphicFramePr>
            <a:graphicFrameLocks noGrp="1"/>
          </p:cNvGraphicFramePr>
          <p:nvPr>
            <p:extLst>
              <p:ext uri="{D42A27DB-BD31-4B8C-83A1-F6EECF244321}">
                <p14:modId xmlns:p14="http://schemas.microsoft.com/office/powerpoint/2010/main" val="1885872531"/>
              </p:ext>
            </p:extLst>
          </p:nvPr>
        </p:nvGraphicFramePr>
        <p:xfrm>
          <a:off x="733266" y="2218694"/>
          <a:ext cx="9225280" cy="2561067"/>
        </p:xfrm>
        <a:graphic>
          <a:graphicData uri="http://schemas.openxmlformats.org/drawingml/2006/table">
            <a:tbl>
              <a:tblPr firstRow="1" firstCol="1" bandRow="1">
                <a:tableStyleId>{5C22544A-7EE6-4342-B048-85BDC9FD1C3A}</a:tableStyleId>
              </a:tblPr>
              <a:tblGrid>
                <a:gridCol w="1965773">
                  <a:extLst>
                    <a:ext uri="{9D8B030D-6E8A-4147-A177-3AD203B41FA5}">
                      <a16:colId xmlns:a16="http://schemas.microsoft.com/office/drawing/2014/main" val="1583233783"/>
                    </a:ext>
                  </a:extLst>
                </a:gridCol>
                <a:gridCol w="1663978">
                  <a:extLst>
                    <a:ext uri="{9D8B030D-6E8A-4147-A177-3AD203B41FA5}">
                      <a16:colId xmlns:a16="http://schemas.microsoft.com/office/drawing/2014/main" val="3829911840"/>
                    </a:ext>
                  </a:extLst>
                </a:gridCol>
                <a:gridCol w="1132024">
                  <a:extLst>
                    <a:ext uri="{9D8B030D-6E8A-4147-A177-3AD203B41FA5}">
                      <a16:colId xmlns:a16="http://schemas.microsoft.com/office/drawing/2014/main" val="3003625322"/>
                    </a:ext>
                  </a:extLst>
                </a:gridCol>
                <a:gridCol w="1264718">
                  <a:extLst>
                    <a:ext uri="{9D8B030D-6E8A-4147-A177-3AD203B41FA5}">
                      <a16:colId xmlns:a16="http://schemas.microsoft.com/office/drawing/2014/main" val="1211250680"/>
                    </a:ext>
                  </a:extLst>
                </a:gridCol>
                <a:gridCol w="1264718">
                  <a:extLst>
                    <a:ext uri="{9D8B030D-6E8A-4147-A177-3AD203B41FA5}">
                      <a16:colId xmlns:a16="http://schemas.microsoft.com/office/drawing/2014/main" val="328857114"/>
                    </a:ext>
                  </a:extLst>
                </a:gridCol>
                <a:gridCol w="1934069">
                  <a:extLst>
                    <a:ext uri="{9D8B030D-6E8A-4147-A177-3AD203B41FA5}">
                      <a16:colId xmlns:a16="http://schemas.microsoft.com/office/drawing/2014/main" val="995994113"/>
                    </a:ext>
                  </a:extLst>
                </a:gridCol>
              </a:tblGrid>
              <a:tr h="760272">
                <a:tc>
                  <a:txBody>
                    <a:bodyPr/>
                    <a:lstStyle/>
                    <a:p>
                      <a:pPr marL="71120" indent="-228600" algn="ctr" defTabSz="1007943" rtl="0" eaLnBrk="1" latinLnBrk="0" hangingPunct="1">
                        <a:spcBef>
                          <a:spcPts val="595"/>
                        </a:spcBef>
                        <a:spcAft>
                          <a:spcPts val="0"/>
                        </a:spcAft>
                      </a:pPr>
                      <a:r>
                        <a:rPr lang="tr-TR" sz="1400" b="1" kern="1200" dirty="0">
                          <a:solidFill>
                            <a:schemeClr val="lt1"/>
                          </a:solidFill>
                          <a:effectLst/>
                          <a:latin typeface="Times New Roman" panose="02020603050405020304" pitchFamily="18" charset="0"/>
                          <a:ea typeface="+mn-ea"/>
                          <a:cs typeface="Times New Roman" panose="02020603050405020304" pitchFamily="18" charset="0"/>
                        </a:rPr>
                        <a:t>ÖĞRETİM YILI</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a:solidFill>
                            <a:schemeClr val="lt1"/>
                          </a:solidFill>
                          <a:effectLst/>
                          <a:latin typeface="Times New Roman" panose="02020603050405020304" pitchFamily="18" charset="0"/>
                          <a:ea typeface="+mn-ea"/>
                          <a:cs typeface="Times New Roman" panose="02020603050405020304" pitchFamily="18" charset="0"/>
                        </a:rPr>
                        <a:t>Avrupa Kalite Etiketi Sayısı</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dirty="0">
                          <a:solidFill>
                            <a:schemeClr val="lt1"/>
                          </a:solidFill>
                          <a:effectLst/>
                          <a:latin typeface="Times New Roman" panose="02020603050405020304" pitchFamily="18" charset="0"/>
                          <a:ea typeface="+mn-ea"/>
                          <a:cs typeface="Times New Roman" panose="02020603050405020304" pitchFamily="18" charset="0"/>
                        </a:rPr>
                        <a:t>Ulusal Kalite Etiketi Sayısı</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dirty="0">
                          <a:solidFill>
                            <a:schemeClr val="lt1"/>
                          </a:solidFill>
                          <a:effectLst/>
                          <a:latin typeface="Times New Roman" panose="02020603050405020304" pitchFamily="18" charset="0"/>
                          <a:ea typeface="+mn-ea"/>
                          <a:cs typeface="Times New Roman" panose="02020603050405020304" pitchFamily="18" charset="0"/>
                        </a:rPr>
                        <a:t>Toplam Kalite Etiketi Sayısı</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a:solidFill>
                            <a:schemeClr val="lt1"/>
                          </a:solidFill>
                          <a:effectLst/>
                          <a:latin typeface="Times New Roman" panose="02020603050405020304" pitchFamily="18" charset="0"/>
                          <a:ea typeface="+mn-ea"/>
                          <a:cs typeface="Times New Roman" panose="02020603050405020304" pitchFamily="18" charset="0"/>
                        </a:rPr>
                        <a:t>Toplam Proje Sayısı</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a:solidFill>
                            <a:schemeClr val="lt1"/>
                          </a:solidFill>
                          <a:effectLst/>
                          <a:latin typeface="Times New Roman" panose="02020603050405020304" pitchFamily="18" charset="0"/>
                          <a:ea typeface="+mn-ea"/>
                          <a:cs typeface="Times New Roman" panose="02020603050405020304" pitchFamily="18" charset="0"/>
                        </a:rPr>
                        <a:t>Toplam Kalite Etiketi/Toplam Proje Yüzelik Oranı</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5955324"/>
                  </a:ext>
                </a:extLst>
              </a:tr>
              <a:tr h="360159">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2024-2025</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endParaRPr lang="tr-TR" sz="14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endParaRPr lang="tr-TR" sz="14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endParaRPr lang="tr-TR" sz="14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24835" marR="2483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endParaRPr lang="tr-TR" sz="14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endParaRPr lang="tr-TR" sz="14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53538667"/>
                  </a:ext>
                </a:extLst>
              </a:tr>
              <a:tr h="360159">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2023-2024</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a:t>
                      </a:r>
                    </a:p>
                  </a:txBody>
                  <a:tcPr marL="24835" marR="2483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2</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296038"/>
                  </a:ext>
                </a:extLst>
              </a:tr>
              <a:tr h="360159">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2022-2023</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1</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1</a:t>
                      </a:r>
                    </a:p>
                  </a:txBody>
                  <a:tcPr marL="24835" marR="2483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1</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%100</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3761528"/>
                  </a:ext>
                </a:extLst>
              </a:tr>
              <a:tr h="360159">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2021-2022</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6</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7</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13</a:t>
                      </a:r>
                    </a:p>
                  </a:txBody>
                  <a:tcPr marL="24835" marR="2483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7</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%53,85</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2870139"/>
                  </a:ext>
                </a:extLst>
              </a:tr>
              <a:tr h="360159">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2020-2021</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7</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11</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18</a:t>
                      </a:r>
                    </a:p>
                  </a:txBody>
                  <a:tcPr marL="24835" marR="2483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11</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%61,11</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4683381"/>
                  </a:ext>
                </a:extLst>
              </a:tr>
            </a:tbl>
          </a:graphicData>
        </a:graphic>
      </p:graphicFrame>
      <p:sp>
        <p:nvSpPr>
          <p:cNvPr id="7" name="Metin kutusu 6">
            <a:extLst>
              <a:ext uri="{FF2B5EF4-FFF2-40B4-BE49-F238E27FC236}">
                <a16:creationId xmlns:a16="http://schemas.microsoft.com/office/drawing/2014/main" id="{ED97598F-E50B-AEF8-9313-886EC024C465}"/>
              </a:ext>
            </a:extLst>
          </p:cNvPr>
          <p:cNvSpPr txBox="1"/>
          <p:nvPr/>
        </p:nvSpPr>
        <p:spPr>
          <a:xfrm>
            <a:off x="733266" y="4840516"/>
            <a:ext cx="9225280" cy="923330"/>
          </a:xfrm>
          <a:prstGeom prst="rect">
            <a:avLst/>
          </a:prstGeom>
          <a:noFill/>
        </p:spPr>
        <p:txBody>
          <a:bodyPr wrap="square">
            <a:spAutoFit/>
          </a:bodyPr>
          <a:lstStyle/>
          <a:p>
            <a:endParaRPr lang="tr-TR" dirty="0"/>
          </a:p>
          <a:p>
            <a:r>
              <a:rPr lang="tr-TR" dirty="0"/>
              <a:t>	Okulumuzun 2023-2024 öğretim yılında 2 e-</a:t>
            </a:r>
            <a:r>
              <a:rPr lang="tr-TR" dirty="0" err="1"/>
              <a:t>twinning</a:t>
            </a:r>
            <a:r>
              <a:rPr lang="tr-TR" dirty="0"/>
              <a:t> projesi bulunmakta olup; toplamda 21 proje 32 kalite etiketine sahiptir.</a:t>
            </a:r>
          </a:p>
        </p:txBody>
      </p:sp>
      <p:sp>
        <p:nvSpPr>
          <p:cNvPr id="2" name="Slayt Numarası Yer Tutucusu 1">
            <a:extLst>
              <a:ext uri="{FF2B5EF4-FFF2-40B4-BE49-F238E27FC236}">
                <a16:creationId xmlns:a16="http://schemas.microsoft.com/office/drawing/2014/main" id="{34D05284-3EDC-23BB-2C7B-99A44AD17AB9}"/>
              </a:ext>
            </a:extLst>
          </p:cNvPr>
          <p:cNvSpPr>
            <a:spLocks noGrp="1"/>
          </p:cNvSpPr>
          <p:nvPr>
            <p:ph type="sldNum" sz="quarter" idx="12"/>
          </p:nvPr>
        </p:nvSpPr>
        <p:spPr/>
        <p:txBody>
          <a:bodyPr/>
          <a:lstStyle/>
          <a:p>
            <a:fld id="{19EE8329-F578-4CF4-800C-9322B014EEA3}" type="slidenum">
              <a:rPr lang="tr-TR" smtClean="0"/>
              <a:t>18</a:t>
            </a:fld>
            <a:endParaRPr lang="tr-TR"/>
          </a:p>
        </p:txBody>
      </p:sp>
    </p:spTree>
    <p:extLst>
      <p:ext uri="{BB962C8B-B14F-4D97-AF65-F5344CB8AC3E}">
        <p14:creationId xmlns:p14="http://schemas.microsoft.com/office/powerpoint/2010/main" val="180553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A8BC2CE-A33A-12A9-BD34-A3ED37278DC4}"/>
              </a:ext>
            </a:extLst>
          </p:cNvPr>
          <p:cNvSpPr txBox="1"/>
          <p:nvPr/>
        </p:nvSpPr>
        <p:spPr>
          <a:xfrm>
            <a:off x="1" y="113764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latin typeface="Times New Roman" panose="02020603050405020304" pitchFamily="18" charset="0"/>
                <a:ea typeface="Georgia" panose="02040502050405020303" pitchFamily="18" charset="0"/>
                <a:cs typeface="Georgia" panose="02040502050405020303" pitchFamily="18" charset="0"/>
              </a:rPr>
              <a:t>ERASMUS+  PROJELERİ</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graphicFrame>
        <p:nvGraphicFramePr>
          <p:cNvPr id="5" name="Tablo 4">
            <a:extLst>
              <a:ext uri="{FF2B5EF4-FFF2-40B4-BE49-F238E27FC236}">
                <a16:creationId xmlns:a16="http://schemas.microsoft.com/office/drawing/2014/main" id="{89379BEA-D05E-446A-E12B-BC23BAC2CB04}"/>
              </a:ext>
            </a:extLst>
          </p:cNvPr>
          <p:cNvGraphicFramePr>
            <a:graphicFrameLocks noGrp="1"/>
          </p:cNvGraphicFramePr>
          <p:nvPr>
            <p:extLst>
              <p:ext uri="{D42A27DB-BD31-4B8C-83A1-F6EECF244321}">
                <p14:modId xmlns:p14="http://schemas.microsoft.com/office/powerpoint/2010/main" val="1756357785"/>
              </p:ext>
            </p:extLst>
          </p:nvPr>
        </p:nvGraphicFramePr>
        <p:xfrm>
          <a:off x="1076086" y="2010568"/>
          <a:ext cx="8539640" cy="2592000"/>
        </p:xfrm>
        <a:graphic>
          <a:graphicData uri="http://schemas.openxmlformats.org/drawingml/2006/table">
            <a:tbl>
              <a:tblPr firstRow="1" firstCol="1" bandRow="1">
                <a:tableStyleId>{5C22544A-7EE6-4342-B048-85BDC9FD1C3A}</a:tableStyleId>
              </a:tblPr>
              <a:tblGrid>
                <a:gridCol w="2134408">
                  <a:extLst>
                    <a:ext uri="{9D8B030D-6E8A-4147-A177-3AD203B41FA5}">
                      <a16:colId xmlns:a16="http://schemas.microsoft.com/office/drawing/2014/main" val="1460121172"/>
                    </a:ext>
                  </a:extLst>
                </a:gridCol>
                <a:gridCol w="2135412">
                  <a:extLst>
                    <a:ext uri="{9D8B030D-6E8A-4147-A177-3AD203B41FA5}">
                      <a16:colId xmlns:a16="http://schemas.microsoft.com/office/drawing/2014/main" val="1224053003"/>
                    </a:ext>
                  </a:extLst>
                </a:gridCol>
                <a:gridCol w="2134408">
                  <a:extLst>
                    <a:ext uri="{9D8B030D-6E8A-4147-A177-3AD203B41FA5}">
                      <a16:colId xmlns:a16="http://schemas.microsoft.com/office/drawing/2014/main" val="1086957993"/>
                    </a:ext>
                  </a:extLst>
                </a:gridCol>
                <a:gridCol w="2135412">
                  <a:extLst>
                    <a:ext uri="{9D8B030D-6E8A-4147-A177-3AD203B41FA5}">
                      <a16:colId xmlns:a16="http://schemas.microsoft.com/office/drawing/2014/main" val="1193690326"/>
                    </a:ext>
                  </a:extLst>
                </a:gridCol>
              </a:tblGrid>
              <a:tr h="432000">
                <a:tc>
                  <a:txBody>
                    <a:bodyPr/>
                    <a:lstStyle/>
                    <a:p>
                      <a:pPr marL="71120" indent="-228600" algn="ctr" defTabSz="1007943" rtl="0" eaLnBrk="1" latinLnBrk="0" hangingPunct="1">
                        <a:spcBef>
                          <a:spcPts val="595"/>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ÖĞRETİM YILI</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Proje Türü</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Proje Sayısı</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Proje Hibe Tutarı</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776761"/>
                  </a:ext>
                </a:extLst>
              </a:tr>
              <a:tr h="432000">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2024-2025</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endParaRPr lang="tr-TR" sz="14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endParaRPr lang="tr-TR" sz="14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endParaRPr lang="tr-TR" sz="14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1301989"/>
                  </a:ext>
                </a:extLst>
              </a:tr>
              <a:tr h="432000">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2023-2024</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093946"/>
                  </a:ext>
                </a:extLst>
              </a:tr>
              <a:tr h="432000">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2022-2023</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Akreditasyon</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1</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9814053"/>
                  </a:ext>
                </a:extLst>
              </a:tr>
              <a:tr h="432000">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2021-2022</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KA 210-SCH</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1</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60.000 €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084552"/>
                  </a:ext>
                </a:extLst>
              </a:tr>
              <a:tr h="432000">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2020-2021</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70926386"/>
                  </a:ext>
                </a:extLst>
              </a:tr>
            </a:tbl>
          </a:graphicData>
        </a:graphic>
      </p:graphicFrame>
      <p:sp>
        <p:nvSpPr>
          <p:cNvPr id="7" name="Metin kutusu 6">
            <a:extLst>
              <a:ext uri="{FF2B5EF4-FFF2-40B4-BE49-F238E27FC236}">
                <a16:creationId xmlns:a16="http://schemas.microsoft.com/office/drawing/2014/main" id="{F545F5F0-95E8-C10B-1AA3-0F2521C7DAE6}"/>
              </a:ext>
            </a:extLst>
          </p:cNvPr>
          <p:cNvSpPr txBox="1"/>
          <p:nvPr/>
        </p:nvSpPr>
        <p:spPr>
          <a:xfrm>
            <a:off x="761015" y="4681853"/>
            <a:ext cx="9307434" cy="1900777"/>
          </a:xfrm>
          <a:prstGeom prst="rect">
            <a:avLst/>
          </a:prstGeom>
          <a:noFill/>
        </p:spPr>
        <p:txBody>
          <a:bodyPr wrap="square">
            <a:spAutoFit/>
          </a:bodyPr>
          <a:lstStyle/>
          <a:p>
            <a:pPr algn="just">
              <a:lnSpc>
                <a:spcPct val="150000"/>
              </a:lnSpc>
            </a:pPr>
            <a:r>
              <a:rPr lang="tr-TR" sz="1600" dirty="0"/>
              <a:t>	Okulumuzun DREAM adından </a:t>
            </a:r>
            <a:r>
              <a:rPr lang="tr-TR" sz="1600" dirty="0" err="1"/>
              <a:t>erasmus</a:t>
            </a:r>
            <a:r>
              <a:rPr lang="tr-TR" sz="1600" dirty="0"/>
              <a:t>+ projesi bulunmaktadır. DREAM Sorumlu Eğitimli Tutum ve Zihniyet Geliştirmeyi ifade eden sözcüklerden oluşan bir kısaltmadır. Erasmus+ KA210-SCH projesi olan </a:t>
            </a:r>
            <a:r>
              <a:rPr lang="tr-TR" sz="1600" dirty="0" err="1"/>
              <a:t>DREAM'de</a:t>
            </a:r>
            <a:r>
              <a:rPr lang="tr-TR" sz="1600" dirty="0"/>
              <a:t>  Türkiye, Polonya ve Portekiz'den üç okul işbirliği bulunmaktadır. Proje 24 ay sürelidir. İngilizce öğretiminin etkililik düzeyini artırmak ve öğrencilerin BT becerilerini geliştirmek için İngilizce öğretmenleri arasında iyi uygulama alışverişi yapmayı amaçlamaktadır. </a:t>
            </a:r>
          </a:p>
        </p:txBody>
      </p:sp>
      <p:sp>
        <p:nvSpPr>
          <p:cNvPr id="2" name="Slayt Numarası Yer Tutucusu 1">
            <a:extLst>
              <a:ext uri="{FF2B5EF4-FFF2-40B4-BE49-F238E27FC236}">
                <a16:creationId xmlns:a16="http://schemas.microsoft.com/office/drawing/2014/main" id="{101F53F9-1B9E-621C-5972-AAF67F2A9582}"/>
              </a:ext>
            </a:extLst>
          </p:cNvPr>
          <p:cNvSpPr>
            <a:spLocks noGrp="1"/>
          </p:cNvSpPr>
          <p:nvPr>
            <p:ph type="sldNum" sz="quarter" idx="12"/>
          </p:nvPr>
        </p:nvSpPr>
        <p:spPr/>
        <p:txBody>
          <a:bodyPr/>
          <a:lstStyle/>
          <a:p>
            <a:fld id="{19EE8329-F578-4CF4-800C-9322B014EEA3}" type="slidenum">
              <a:rPr lang="tr-TR" smtClean="0"/>
              <a:t>19</a:t>
            </a:fld>
            <a:endParaRPr lang="tr-TR"/>
          </a:p>
        </p:txBody>
      </p:sp>
    </p:spTree>
    <p:extLst>
      <p:ext uri="{BB962C8B-B14F-4D97-AF65-F5344CB8AC3E}">
        <p14:creationId xmlns:p14="http://schemas.microsoft.com/office/powerpoint/2010/main" val="232913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Yeni İstiklal Marşı">
            <a:extLst>
              <a:ext uri="{FF2B5EF4-FFF2-40B4-BE49-F238E27FC236}">
                <a16:creationId xmlns:a16="http://schemas.microsoft.com/office/drawing/2014/main" id="{6674FDC6-070A-FDA4-35DE-B92D5FBEFD58}"/>
              </a:ext>
            </a:extLst>
          </p:cNvPr>
          <p:cNvPicPr>
            <a:picLocks noChangeAspect="1"/>
          </p:cNvPicPr>
          <p:nvPr/>
        </p:nvPicPr>
        <p:blipFill>
          <a:blip r:embed="rId2" cstate="print"/>
          <a:srcRect/>
          <a:stretch>
            <a:fillRect/>
          </a:stretch>
        </p:blipFill>
        <p:spPr bwMode="auto">
          <a:xfrm>
            <a:off x="-20320" y="-30481"/>
            <a:ext cx="5388279" cy="7721601"/>
          </a:xfrm>
          <a:prstGeom prst="rect">
            <a:avLst/>
          </a:prstGeom>
          <a:noFill/>
          <a:ln w="9525">
            <a:noFill/>
            <a:miter lim="800000"/>
            <a:headEnd/>
            <a:tailEnd/>
          </a:ln>
        </p:spPr>
      </p:pic>
      <p:pic>
        <p:nvPicPr>
          <p:cNvPr id="5" name="Resim 4" descr="105_b">
            <a:extLst>
              <a:ext uri="{FF2B5EF4-FFF2-40B4-BE49-F238E27FC236}">
                <a16:creationId xmlns:a16="http://schemas.microsoft.com/office/drawing/2014/main" id="{437C6F54-BDDE-B076-4F0F-28D4E2D85CBC}"/>
              </a:ext>
            </a:extLst>
          </p:cNvPr>
          <p:cNvPicPr>
            <a:picLocks noChangeAspect="1"/>
          </p:cNvPicPr>
          <p:nvPr/>
        </p:nvPicPr>
        <p:blipFill>
          <a:blip r:embed="rId3" cstate="print"/>
          <a:srcRect b="7738"/>
          <a:stretch>
            <a:fillRect/>
          </a:stretch>
        </p:blipFill>
        <p:spPr bwMode="auto">
          <a:xfrm>
            <a:off x="5394960" y="-325"/>
            <a:ext cx="5489622" cy="7560000"/>
          </a:xfrm>
          <a:prstGeom prst="rect">
            <a:avLst/>
          </a:prstGeom>
          <a:noFill/>
          <a:ln w="28575" cmpd="sng">
            <a:solidFill>
              <a:srgbClr val="000000"/>
            </a:solidFill>
            <a:miter lim="800000"/>
            <a:headEnd/>
            <a:tailEnd/>
          </a:ln>
          <a:effectLst/>
        </p:spPr>
      </p:pic>
      <p:sp>
        <p:nvSpPr>
          <p:cNvPr id="2" name="Slayt Numarası Yer Tutucusu 1">
            <a:extLst>
              <a:ext uri="{FF2B5EF4-FFF2-40B4-BE49-F238E27FC236}">
                <a16:creationId xmlns:a16="http://schemas.microsoft.com/office/drawing/2014/main" id="{3E963C9A-7F9E-FA5F-DC17-31289F10A577}"/>
              </a:ext>
            </a:extLst>
          </p:cNvPr>
          <p:cNvSpPr>
            <a:spLocks noGrp="1"/>
          </p:cNvSpPr>
          <p:nvPr>
            <p:ph type="sldNum" sz="quarter" idx="12"/>
          </p:nvPr>
        </p:nvSpPr>
        <p:spPr/>
        <p:txBody>
          <a:bodyPr/>
          <a:lstStyle/>
          <a:p>
            <a:fld id="{19EE8329-F578-4CF4-800C-9322B014EEA3}" type="slidenum">
              <a:rPr lang="tr-TR" smtClean="0"/>
              <a:t>2</a:t>
            </a:fld>
            <a:endParaRPr lang="tr-TR"/>
          </a:p>
        </p:txBody>
      </p:sp>
    </p:spTree>
    <p:extLst>
      <p:ext uri="{BB962C8B-B14F-4D97-AF65-F5344CB8AC3E}">
        <p14:creationId xmlns:p14="http://schemas.microsoft.com/office/powerpoint/2010/main" val="849679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95DCDDCD-0C47-93CE-B240-7B6FB404E672}"/>
              </a:ext>
            </a:extLst>
          </p:cNvPr>
          <p:cNvSpPr txBox="1"/>
          <p:nvPr/>
        </p:nvSpPr>
        <p:spPr>
          <a:xfrm>
            <a:off x="1" y="113764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latin typeface="Times New Roman" panose="02020603050405020304" pitchFamily="18" charset="0"/>
                <a:ea typeface="Georgia" panose="02040502050405020303" pitchFamily="18" charset="0"/>
                <a:cs typeface="Georgia" panose="02040502050405020303" pitchFamily="18" charset="0"/>
              </a:rPr>
              <a:t>DREAM  ERASMUS+  PROJEMİZ</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12290" name="Picture 2">
            <a:extLst>
              <a:ext uri="{FF2B5EF4-FFF2-40B4-BE49-F238E27FC236}">
                <a16:creationId xmlns:a16="http://schemas.microsoft.com/office/drawing/2014/main" id="{330BB746-9DE2-FF82-73C6-99BF4578BF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40" b="22365"/>
          <a:stretch/>
        </p:blipFill>
        <p:spPr bwMode="auto">
          <a:xfrm>
            <a:off x="5429646" y="4025171"/>
            <a:ext cx="5203668" cy="2563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0B0F8C44-4966-3997-4718-E678481289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62" t="6017" r="7255" b="20047"/>
          <a:stretch/>
        </p:blipFill>
        <p:spPr bwMode="auto">
          <a:xfrm>
            <a:off x="5466080" y="1704788"/>
            <a:ext cx="5130800" cy="24865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70C47D74-E7F6-ADBB-9F9B-229C2488AD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32" t="9385" r="17301" b="16896"/>
          <a:stretch/>
        </p:blipFill>
        <p:spPr bwMode="auto">
          <a:xfrm>
            <a:off x="48574" y="1722421"/>
            <a:ext cx="5681666" cy="49075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id="{FF452650-698A-2E91-8FB5-3A912B2C7F69}"/>
              </a:ext>
            </a:extLst>
          </p:cNvPr>
          <p:cNvSpPr>
            <a:spLocks noGrp="1"/>
          </p:cNvSpPr>
          <p:nvPr>
            <p:ph type="sldNum" sz="quarter" idx="12"/>
          </p:nvPr>
        </p:nvSpPr>
        <p:spPr/>
        <p:txBody>
          <a:bodyPr/>
          <a:lstStyle/>
          <a:p>
            <a:fld id="{19EE8329-F578-4CF4-800C-9322B014EEA3}" type="slidenum">
              <a:rPr lang="tr-TR" smtClean="0"/>
              <a:t>20</a:t>
            </a:fld>
            <a:endParaRPr lang="tr-TR"/>
          </a:p>
        </p:txBody>
      </p:sp>
    </p:spTree>
    <p:extLst>
      <p:ext uri="{BB962C8B-B14F-4D97-AF65-F5344CB8AC3E}">
        <p14:creationId xmlns:p14="http://schemas.microsoft.com/office/powerpoint/2010/main" val="3353681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EA68F-2F8D-5523-9BE5-7D8A5A9B2117}"/>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49A9FCED-ADDA-4394-0DFC-B0DD4131F070}"/>
              </a:ext>
            </a:extLst>
          </p:cNvPr>
          <p:cNvSpPr txBox="1"/>
          <p:nvPr/>
        </p:nvSpPr>
        <p:spPr>
          <a:xfrm>
            <a:off x="1" y="102588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effectLst/>
                <a:latin typeface="Times New Roman" panose="02020603050405020304" pitchFamily="18" charset="0"/>
                <a:ea typeface="Georgia" panose="02040502050405020303" pitchFamily="18" charset="0"/>
                <a:cs typeface="Georgia" panose="02040502050405020303" pitchFamily="18" charset="0"/>
              </a:rPr>
              <a:t>REHBERLİK HİZMETLERİ</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graphicFrame>
        <p:nvGraphicFramePr>
          <p:cNvPr id="5" name="Tablo 4">
            <a:extLst>
              <a:ext uri="{FF2B5EF4-FFF2-40B4-BE49-F238E27FC236}">
                <a16:creationId xmlns:a16="http://schemas.microsoft.com/office/drawing/2014/main" id="{BD56C612-CD21-D039-7F2C-671E54721149}"/>
              </a:ext>
            </a:extLst>
          </p:cNvPr>
          <p:cNvGraphicFramePr>
            <a:graphicFrameLocks noGrp="1"/>
          </p:cNvGraphicFramePr>
          <p:nvPr>
            <p:extLst>
              <p:ext uri="{D42A27DB-BD31-4B8C-83A1-F6EECF244321}">
                <p14:modId xmlns:p14="http://schemas.microsoft.com/office/powerpoint/2010/main" val="305325223"/>
              </p:ext>
            </p:extLst>
          </p:nvPr>
        </p:nvGraphicFramePr>
        <p:xfrm>
          <a:off x="434100" y="2074734"/>
          <a:ext cx="9823611" cy="3211026"/>
        </p:xfrm>
        <a:graphic>
          <a:graphicData uri="http://schemas.openxmlformats.org/drawingml/2006/table">
            <a:tbl>
              <a:tblPr firstRow="1" firstCol="1" lastRow="1" lastCol="1" bandRow="1" bandCol="1">
                <a:tableStyleId>{5C22544A-7EE6-4342-B048-85BDC9FD1C3A}</a:tableStyleId>
              </a:tblPr>
              <a:tblGrid>
                <a:gridCol w="1403373">
                  <a:extLst>
                    <a:ext uri="{9D8B030D-6E8A-4147-A177-3AD203B41FA5}">
                      <a16:colId xmlns:a16="http://schemas.microsoft.com/office/drawing/2014/main" val="2492358924"/>
                    </a:ext>
                  </a:extLst>
                </a:gridCol>
                <a:gridCol w="1403373">
                  <a:extLst>
                    <a:ext uri="{9D8B030D-6E8A-4147-A177-3AD203B41FA5}">
                      <a16:colId xmlns:a16="http://schemas.microsoft.com/office/drawing/2014/main" val="930054081"/>
                    </a:ext>
                  </a:extLst>
                </a:gridCol>
                <a:gridCol w="1403373">
                  <a:extLst>
                    <a:ext uri="{9D8B030D-6E8A-4147-A177-3AD203B41FA5}">
                      <a16:colId xmlns:a16="http://schemas.microsoft.com/office/drawing/2014/main" val="3123367536"/>
                    </a:ext>
                  </a:extLst>
                </a:gridCol>
                <a:gridCol w="1265011">
                  <a:extLst>
                    <a:ext uri="{9D8B030D-6E8A-4147-A177-3AD203B41FA5}">
                      <a16:colId xmlns:a16="http://schemas.microsoft.com/office/drawing/2014/main" val="119783585"/>
                    </a:ext>
                  </a:extLst>
                </a:gridCol>
                <a:gridCol w="1541735">
                  <a:extLst>
                    <a:ext uri="{9D8B030D-6E8A-4147-A177-3AD203B41FA5}">
                      <a16:colId xmlns:a16="http://schemas.microsoft.com/office/drawing/2014/main" val="4215309220"/>
                    </a:ext>
                  </a:extLst>
                </a:gridCol>
                <a:gridCol w="1403373">
                  <a:extLst>
                    <a:ext uri="{9D8B030D-6E8A-4147-A177-3AD203B41FA5}">
                      <a16:colId xmlns:a16="http://schemas.microsoft.com/office/drawing/2014/main" val="432621065"/>
                    </a:ext>
                  </a:extLst>
                </a:gridCol>
                <a:gridCol w="1403373">
                  <a:extLst>
                    <a:ext uri="{9D8B030D-6E8A-4147-A177-3AD203B41FA5}">
                      <a16:colId xmlns:a16="http://schemas.microsoft.com/office/drawing/2014/main" val="1318633773"/>
                    </a:ext>
                  </a:extLst>
                </a:gridCol>
              </a:tblGrid>
              <a:tr h="745764">
                <a:tc rowSpan="2">
                  <a:txBody>
                    <a:bodyPr/>
                    <a:lstStyle/>
                    <a:p>
                      <a:pPr marL="71120" algn="ctr">
                        <a:spcBef>
                          <a:spcPts val="595"/>
                        </a:spcBef>
                        <a:spcAft>
                          <a:spcPts val="0"/>
                        </a:spcAft>
                      </a:pPr>
                      <a:r>
                        <a:rPr lang="tr-TR" sz="1400">
                          <a:effectLst/>
                          <a:latin typeface="Times New Roman" panose="02020603050405020304" pitchFamily="18" charset="0"/>
                          <a:cs typeface="Times New Roman" panose="02020603050405020304" pitchFamily="18" charset="0"/>
                        </a:rPr>
                        <a:t>ÖĞRETİM YILI</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3">
                  <a:txBody>
                    <a:bodyPr/>
                    <a:lstStyle/>
                    <a:p>
                      <a:pPr marL="618490" marR="165100" indent="-443865" algn="ctr">
                        <a:lnSpc>
                          <a:spcPct val="101000"/>
                        </a:lnSpc>
                        <a:spcBef>
                          <a:spcPts val="40"/>
                        </a:spcBef>
                        <a:spcAft>
                          <a:spcPts val="0"/>
                        </a:spcAft>
                      </a:pPr>
                      <a:r>
                        <a:rPr lang="tr-TR" sz="1400" spc="-30" dirty="0">
                          <a:effectLst/>
                          <a:latin typeface="Times New Roman" panose="02020603050405020304" pitchFamily="18" charset="0"/>
                          <a:cs typeface="Times New Roman" panose="02020603050405020304" pitchFamily="18" charset="0"/>
                        </a:rPr>
                        <a:t>Danışmanlık</a:t>
                      </a:r>
                      <a:r>
                        <a:rPr lang="tr-TR" sz="1400" spc="-35" dirty="0">
                          <a:effectLst/>
                          <a:latin typeface="Times New Roman" panose="02020603050405020304" pitchFamily="18" charset="0"/>
                          <a:cs typeface="Times New Roman" panose="02020603050405020304" pitchFamily="18" charset="0"/>
                        </a:rPr>
                        <a:t> </a:t>
                      </a:r>
                      <a:r>
                        <a:rPr lang="tr-TR" sz="1400" spc="-30" dirty="0">
                          <a:effectLst/>
                          <a:latin typeface="Times New Roman" panose="02020603050405020304" pitchFamily="18" charset="0"/>
                          <a:cs typeface="Times New Roman" panose="02020603050405020304" pitchFamily="18" charset="0"/>
                        </a:rPr>
                        <a:t>Hizmeti</a:t>
                      </a:r>
                      <a:endParaRPr lang="tr-TR" sz="1400" dirty="0">
                        <a:effectLst/>
                        <a:latin typeface="Times New Roman" panose="02020603050405020304" pitchFamily="18" charset="0"/>
                        <a:cs typeface="Times New Roman" panose="02020603050405020304" pitchFamily="18" charset="0"/>
                      </a:endParaRPr>
                    </a:p>
                    <a:p>
                      <a:pPr marL="618490" marR="165100" indent="-443865" algn="ctr">
                        <a:lnSpc>
                          <a:spcPct val="101000"/>
                        </a:lnSpc>
                        <a:spcBef>
                          <a:spcPts val="40"/>
                        </a:spcBef>
                        <a:spcAft>
                          <a:spcPts val="0"/>
                        </a:spcAft>
                      </a:pPr>
                      <a:r>
                        <a:rPr lang="tr-TR" sz="1400" spc="-20" dirty="0">
                          <a:effectLst/>
                          <a:latin typeface="Times New Roman" panose="02020603050405020304" pitchFamily="18" charset="0"/>
                          <a:cs typeface="Times New Roman" panose="02020603050405020304" pitchFamily="18" charset="0"/>
                        </a:rPr>
                        <a:t>Alan</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marL="183515" marR="172085" indent="4445" algn="ctr">
                        <a:lnSpc>
                          <a:spcPct val="102000"/>
                        </a:lnSpc>
                        <a:spcBef>
                          <a:spcPts val="40"/>
                        </a:spcBef>
                        <a:spcAft>
                          <a:spcPts val="0"/>
                        </a:spcAft>
                      </a:pPr>
                      <a:r>
                        <a:rPr lang="tr-TR" sz="1400" spc="-20">
                          <a:effectLst/>
                          <a:latin typeface="Times New Roman" panose="02020603050405020304" pitchFamily="18" charset="0"/>
                          <a:cs typeface="Times New Roman" panose="02020603050405020304" pitchFamily="18" charset="0"/>
                        </a:rPr>
                        <a:t>Rehberlik</a:t>
                      </a:r>
                      <a:r>
                        <a:rPr lang="tr-TR" sz="1400" spc="-45">
                          <a:effectLst/>
                          <a:latin typeface="Times New Roman" panose="02020603050405020304" pitchFamily="18" charset="0"/>
                          <a:cs typeface="Times New Roman" panose="02020603050405020304" pitchFamily="18" charset="0"/>
                        </a:rPr>
                        <a:t> </a:t>
                      </a:r>
                      <a:r>
                        <a:rPr lang="tr-TR" sz="1400" spc="-20">
                          <a:effectLst/>
                          <a:latin typeface="Times New Roman" panose="02020603050405020304" pitchFamily="18" charset="0"/>
                          <a:cs typeface="Times New Roman" panose="02020603050405020304" pitchFamily="18" charset="0"/>
                        </a:rPr>
                        <a:t>Hizmetleri</a:t>
                      </a:r>
                      <a:r>
                        <a:rPr lang="tr-TR" sz="1400" spc="-40">
                          <a:effectLst/>
                          <a:latin typeface="Times New Roman" panose="02020603050405020304" pitchFamily="18" charset="0"/>
                          <a:cs typeface="Times New Roman" panose="02020603050405020304" pitchFamily="18" charset="0"/>
                        </a:rPr>
                        <a:t> </a:t>
                      </a:r>
                      <a:r>
                        <a:rPr lang="tr-TR" sz="1400" spc="-20">
                          <a:effectLst/>
                          <a:latin typeface="Times New Roman" panose="02020603050405020304" pitchFamily="18" charset="0"/>
                          <a:cs typeface="Times New Roman" panose="02020603050405020304" pitchFamily="18" charset="0"/>
                        </a:rPr>
                        <a:t>İle</a:t>
                      </a:r>
                      <a:r>
                        <a:rPr lang="tr-TR" sz="1400" spc="-40">
                          <a:effectLst/>
                          <a:latin typeface="Times New Roman" panose="02020603050405020304" pitchFamily="18" charset="0"/>
                          <a:cs typeface="Times New Roman" panose="02020603050405020304" pitchFamily="18" charset="0"/>
                        </a:rPr>
                        <a:t> </a:t>
                      </a:r>
                      <a:r>
                        <a:rPr lang="tr-TR" sz="1400" spc="-20">
                          <a:effectLst/>
                          <a:latin typeface="Times New Roman" panose="02020603050405020304" pitchFamily="18" charset="0"/>
                          <a:cs typeface="Times New Roman" panose="02020603050405020304" pitchFamily="18" charset="0"/>
                        </a:rPr>
                        <a:t>İlgili </a:t>
                      </a:r>
                      <a:r>
                        <a:rPr lang="tr-TR" sz="1400" spc="-30">
                          <a:effectLst/>
                          <a:latin typeface="Times New Roman" panose="02020603050405020304" pitchFamily="18" charset="0"/>
                          <a:cs typeface="Times New Roman" panose="02020603050405020304" pitchFamily="18" charset="0"/>
                        </a:rPr>
                        <a:t>Düzenlenen Eğitim/Paylaşım </a:t>
                      </a:r>
                      <a:r>
                        <a:rPr lang="tr-TR" sz="1400" spc="-10">
                          <a:effectLst/>
                          <a:latin typeface="Times New Roman" panose="02020603050405020304" pitchFamily="18" charset="0"/>
                          <a:cs typeface="Times New Roman" panose="02020603050405020304" pitchFamily="18" charset="0"/>
                        </a:rPr>
                        <a:t>Toplantısı</a:t>
                      </a:r>
                      <a:r>
                        <a:rPr lang="tr-TR" sz="1400" spc="-35">
                          <a:effectLst/>
                          <a:latin typeface="Times New Roman" panose="02020603050405020304" pitchFamily="18" charset="0"/>
                          <a:cs typeface="Times New Roman" panose="02020603050405020304" pitchFamily="18" charset="0"/>
                        </a:rPr>
                        <a:t> </a:t>
                      </a:r>
                      <a:r>
                        <a:rPr lang="tr-TR" sz="1400" spc="-10">
                          <a:effectLst/>
                          <a:latin typeface="Times New Roman" panose="02020603050405020304" pitchFamily="18" charset="0"/>
                          <a:cs typeface="Times New Roman" panose="02020603050405020304" pitchFamily="18" charset="0"/>
                        </a:rPr>
                        <a:t>vb.</a:t>
                      </a:r>
                      <a:r>
                        <a:rPr lang="tr-TR" sz="1400" spc="-20">
                          <a:effectLst/>
                          <a:latin typeface="Times New Roman" panose="02020603050405020304" pitchFamily="18" charset="0"/>
                          <a:cs typeface="Times New Roman" panose="02020603050405020304" pitchFamily="18" charset="0"/>
                        </a:rPr>
                        <a:t> </a:t>
                      </a:r>
                      <a:r>
                        <a:rPr lang="tr-TR" sz="1400" spc="-10">
                          <a:effectLst/>
                          <a:latin typeface="Times New Roman" panose="02020603050405020304" pitchFamily="18" charset="0"/>
                          <a:cs typeface="Times New Roman" panose="02020603050405020304" pitchFamily="18" charset="0"/>
                        </a:rPr>
                        <a:t>Faaliyet</a:t>
                      </a:r>
                      <a:r>
                        <a:rPr lang="tr-TR" sz="1400" spc="-35">
                          <a:effectLst/>
                          <a:latin typeface="Times New Roman" panose="02020603050405020304" pitchFamily="18" charset="0"/>
                          <a:cs typeface="Times New Roman" panose="02020603050405020304" pitchFamily="18" charset="0"/>
                        </a:rPr>
                        <a:t> </a:t>
                      </a:r>
                      <a:r>
                        <a:rPr lang="tr-TR" sz="1400" spc="-10">
                          <a:effectLst/>
                          <a:latin typeface="Times New Roman" panose="02020603050405020304" pitchFamily="18" charset="0"/>
                          <a:cs typeface="Times New Roman" panose="02020603050405020304" pitchFamily="18" charset="0"/>
                        </a:rPr>
                        <a:t>Sayısı</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82857909"/>
                  </a:ext>
                </a:extLst>
              </a:tr>
              <a:tr h="593262">
                <a:tc vMerge="1">
                  <a:txBody>
                    <a:bodyPr/>
                    <a:lstStyle/>
                    <a:p>
                      <a:endParaRPr lang="tr-TR"/>
                    </a:p>
                  </a:txBody>
                  <a:tcPr/>
                </a:tc>
                <a:tc>
                  <a:txBody>
                    <a:bodyPr/>
                    <a:lstStyle/>
                    <a:p>
                      <a:pPr marL="71120" algn="ctr"/>
                      <a:r>
                        <a:rPr lang="tr-TR" sz="1400" spc="-30" dirty="0">
                          <a:solidFill>
                            <a:schemeClr val="tx1"/>
                          </a:solidFill>
                          <a:effectLst/>
                          <a:latin typeface="Times New Roman" panose="02020603050405020304" pitchFamily="18" charset="0"/>
                          <a:cs typeface="Times New Roman" panose="02020603050405020304" pitchFamily="18" charset="0"/>
                        </a:rPr>
                        <a:t>Öğrenci</a:t>
                      </a:r>
                      <a:r>
                        <a:rPr lang="tr-TR" sz="1400" spc="-10" dirty="0">
                          <a:solidFill>
                            <a:schemeClr val="tx1"/>
                          </a:solidFill>
                          <a:effectLst/>
                          <a:latin typeface="Times New Roman" panose="02020603050405020304" pitchFamily="18" charset="0"/>
                          <a:cs typeface="Times New Roman" panose="02020603050405020304" pitchFamily="18" charset="0"/>
                        </a:rPr>
                        <a:t> Sayısı</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algn="ctr"/>
                      <a:r>
                        <a:rPr lang="tr-TR" sz="1400" spc="-30">
                          <a:solidFill>
                            <a:schemeClr val="tx1"/>
                          </a:solidFill>
                          <a:effectLst/>
                          <a:latin typeface="Times New Roman" panose="02020603050405020304" pitchFamily="18" charset="0"/>
                          <a:cs typeface="Times New Roman" panose="02020603050405020304" pitchFamily="18" charset="0"/>
                        </a:rPr>
                        <a:t>Öğretmen</a:t>
                      </a:r>
                      <a:r>
                        <a:rPr lang="tr-TR" sz="1400" spc="-20">
                          <a:solidFill>
                            <a:schemeClr val="tx1"/>
                          </a:solidFill>
                          <a:effectLst/>
                          <a:latin typeface="Times New Roman" panose="02020603050405020304" pitchFamily="18" charset="0"/>
                          <a:cs typeface="Times New Roman" panose="02020603050405020304" pitchFamily="18" charset="0"/>
                        </a:rPr>
                        <a:t> </a:t>
                      </a:r>
                      <a:r>
                        <a:rPr lang="tr-TR" sz="1400" spc="-10">
                          <a:solidFill>
                            <a:schemeClr val="tx1"/>
                          </a:solidFill>
                          <a:effectLst/>
                          <a:latin typeface="Times New Roman" panose="02020603050405020304" pitchFamily="18" charset="0"/>
                          <a:cs typeface="Times New Roman" panose="02020603050405020304" pitchFamily="18" charset="0"/>
                        </a:rPr>
                        <a:t>Sayısı</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algn="ctr"/>
                      <a:r>
                        <a:rPr lang="tr-TR" sz="1400" spc="-25" dirty="0">
                          <a:solidFill>
                            <a:schemeClr val="tx1"/>
                          </a:solidFill>
                          <a:effectLst/>
                          <a:latin typeface="Times New Roman" panose="02020603050405020304" pitchFamily="18" charset="0"/>
                          <a:cs typeface="Times New Roman" panose="02020603050405020304" pitchFamily="18" charset="0"/>
                        </a:rPr>
                        <a:t>Veli</a:t>
                      </a:r>
                      <a:r>
                        <a:rPr lang="tr-TR" sz="1400" spc="-30" dirty="0">
                          <a:solidFill>
                            <a:schemeClr val="tx1"/>
                          </a:solidFill>
                          <a:effectLst/>
                          <a:latin typeface="Times New Roman" panose="02020603050405020304" pitchFamily="18" charset="0"/>
                          <a:cs typeface="Times New Roman" panose="02020603050405020304" pitchFamily="18" charset="0"/>
                        </a:rPr>
                        <a:t> </a:t>
                      </a:r>
                      <a:r>
                        <a:rPr lang="tr-TR" sz="1400" spc="-10" dirty="0">
                          <a:solidFill>
                            <a:schemeClr val="tx1"/>
                          </a:solidFill>
                          <a:effectLst/>
                          <a:latin typeface="Times New Roman" panose="02020603050405020304" pitchFamily="18" charset="0"/>
                          <a:cs typeface="Times New Roman" panose="02020603050405020304" pitchFamily="18" charset="0"/>
                        </a:rPr>
                        <a:t>Sayısı</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algn="ctr"/>
                      <a:r>
                        <a:rPr lang="tr-TR" sz="1400" spc="-25" dirty="0">
                          <a:solidFill>
                            <a:schemeClr val="tx1"/>
                          </a:solidFill>
                          <a:effectLst/>
                          <a:latin typeface="Times New Roman" panose="02020603050405020304" pitchFamily="18" charset="0"/>
                          <a:cs typeface="Times New Roman" panose="02020603050405020304" pitchFamily="18" charset="0"/>
                        </a:rPr>
                        <a:t>Öğretmenlere</a:t>
                      </a:r>
                      <a:r>
                        <a:rPr lang="tr-TR" sz="1400" spc="40" dirty="0">
                          <a:solidFill>
                            <a:schemeClr val="tx1"/>
                          </a:solidFill>
                          <a:effectLst/>
                          <a:latin typeface="Times New Roman" panose="02020603050405020304" pitchFamily="18" charset="0"/>
                          <a:cs typeface="Times New Roman" panose="02020603050405020304" pitchFamily="18" charset="0"/>
                        </a:rPr>
                        <a:t> </a:t>
                      </a:r>
                      <a:r>
                        <a:rPr lang="tr-TR" sz="1400" spc="-10" dirty="0">
                          <a:solidFill>
                            <a:schemeClr val="tx1"/>
                          </a:solidFill>
                          <a:effectLst/>
                          <a:latin typeface="Times New Roman" panose="02020603050405020304" pitchFamily="18" charset="0"/>
                          <a:cs typeface="Times New Roman" panose="02020603050405020304" pitchFamily="18" charset="0"/>
                        </a:rPr>
                        <a:t>Yönelik</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algn="ctr"/>
                      <a:r>
                        <a:rPr lang="tr-TR" sz="1400" spc="-25">
                          <a:solidFill>
                            <a:schemeClr val="tx1"/>
                          </a:solidFill>
                          <a:effectLst/>
                          <a:latin typeface="Times New Roman" panose="02020603050405020304" pitchFamily="18" charset="0"/>
                          <a:cs typeface="Times New Roman" panose="02020603050405020304" pitchFamily="18" charset="0"/>
                        </a:rPr>
                        <a:t>Öğrencilere</a:t>
                      </a:r>
                      <a:r>
                        <a:rPr lang="tr-TR" sz="1400" spc="30">
                          <a:solidFill>
                            <a:schemeClr val="tx1"/>
                          </a:solidFill>
                          <a:effectLst/>
                          <a:latin typeface="Times New Roman" panose="02020603050405020304" pitchFamily="18" charset="0"/>
                          <a:cs typeface="Times New Roman" panose="02020603050405020304" pitchFamily="18" charset="0"/>
                        </a:rPr>
                        <a:t> </a:t>
                      </a:r>
                      <a:r>
                        <a:rPr lang="tr-TR" sz="1400" spc="-10">
                          <a:solidFill>
                            <a:schemeClr val="tx1"/>
                          </a:solidFill>
                          <a:effectLst/>
                          <a:latin typeface="Times New Roman" panose="02020603050405020304" pitchFamily="18" charset="0"/>
                          <a:cs typeface="Times New Roman" panose="02020603050405020304" pitchFamily="18" charset="0"/>
                        </a:rPr>
                        <a:t>Yönelik</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algn="ctr"/>
                      <a:r>
                        <a:rPr lang="tr-TR" sz="1400" b="0" spc="-10" dirty="0">
                          <a:solidFill>
                            <a:schemeClr val="tx1"/>
                          </a:solidFill>
                          <a:effectLst/>
                          <a:latin typeface="Times New Roman" panose="02020603050405020304" pitchFamily="18" charset="0"/>
                          <a:cs typeface="Times New Roman" panose="02020603050405020304" pitchFamily="18" charset="0"/>
                        </a:rPr>
                        <a:t>Velilere</a:t>
                      </a:r>
                      <a:r>
                        <a:rPr lang="tr-TR" sz="1400" b="0" spc="-50" dirty="0">
                          <a:solidFill>
                            <a:schemeClr val="tx1"/>
                          </a:solidFill>
                          <a:effectLst/>
                          <a:latin typeface="Times New Roman" panose="02020603050405020304" pitchFamily="18" charset="0"/>
                          <a:cs typeface="Times New Roman" panose="02020603050405020304" pitchFamily="18" charset="0"/>
                        </a:rPr>
                        <a:t> </a:t>
                      </a:r>
                      <a:r>
                        <a:rPr lang="tr-TR" sz="1400" b="0" spc="-10" dirty="0">
                          <a:solidFill>
                            <a:schemeClr val="tx1"/>
                          </a:solidFill>
                          <a:effectLst/>
                          <a:latin typeface="Times New Roman" panose="02020603050405020304" pitchFamily="18" charset="0"/>
                          <a:cs typeface="Times New Roman" panose="02020603050405020304" pitchFamily="18" charset="0"/>
                        </a:rPr>
                        <a:t>Yönelik</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53014836"/>
                  </a:ext>
                </a:extLst>
              </a:tr>
              <a:tr h="468000">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2021-2022</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689</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a:solidFill>
                            <a:schemeClr val="tx1"/>
                          </a:solidFill>
                          <a:effectLst/>
                          <a:latin typeface="Times New Roman" panose="02020603050405020304" pitchFamily="18" charset="0"/>
                          <a:cs typeface="Times New Roman" panose="02020603050405020304" pitchFamily="18" charset="0"/>
                        </a:rPr>
                        <a:t>31</a:t>
                      </a:r>
                      <a:endParaRPr lang="tr-TR" sz="1400" b="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a:solidFill>
                            <a:schemeClr val="tx1"/>
                          </a:solidFill>
                          <a:effectLst/>
                          <a:latin typeface="Times New Roman" panose="02020603050405020304" pitchFamily="18" charset="0"/>
                          <a:cs typeface="Times New Roman" panose="02020603050405020304" pitchFamily="18" charset="0"/>
                        </a:rPr>
                        <a:t>119</a:t>
                      </a:r>
                      <a:endParaRPr lang="tr-TR" sz="1400" b="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a:solidFill>
                            <a:schemeClr val="tx1"/>
                          </a:solidFill>
                          <a:effectLst/>
                          <a:latin typeface="Times New Roman" panose="02020603050405020304" pitchFamily="18" charset="0"/>
                          <a:cs typeface="Times New Roman" panose="02020603050405020304" pitchFamily="18" charset="0"/>
                        </a:rPr>
                        <a:t>1</a:t>
                      </a:r>
                      <a:endParaRPr lang="tr-TR" sz="1400" b="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a:solidFill>
                            <a:schemeClr val="tx1"/>
                          </a:solidFill>
                          <a:effectLst/>
                          <a:latin typeface="Times New Roman" panose="02020603050405020304" pitchFamily="18" charset="0"/>
                          <a:cs typeface="Times New Roman" panose="02020603050405020304" pitchFamily="18" charset="0"/>
                        </a:rPr>
                        <a:t>11</a:t>
                      </a:r>
                      <a:endParaRPr lang="tr-TR" sz="1400" b="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a:solidFill>
                            <a:schemeClr val="tx1"/>
                          </a:solidFill>
                          <a:effectLst/>
                          <a:latin typeface="Times New Roman" panose="02020603050405020304" pitchFamily="18" charset="0"/>
                          <a:cs typeface="Times New Roman" panose="02020603050405020304" pitchFamily="18" charset="0"/>
                        </a:rPr>
                        <a:t>1</a:t>
                      </a:r>
                      <a:endParaRPr lang="tr-TR" sz="1400" b="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604348"/>
                  </a:ext>
                </a:extLst>
              </a:tr>
              <a:tr h="468000">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2022-2023</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709</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a:solidFill>
                            <a:schemeClr val="tx1"/>
                          </a:solidFill>
                          <a:effectLst/>
                          <a:latin typeface="Times New Roman" panose="02020603050405020304" pitchFamily="18" charset="0"/>
                          <a:cs typeface="Times New Roman" panose="02020603050405020304" pitchFamily="18" charset="0"/>
                        </a:rPr>
                        <a:t>33</a:t>
                      </a:r>
                      <a:endParaRPr lang="tr-TR" sz="1400" b="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128</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1</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13</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1</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74593414"/>
                  </a:ext>
                </a:extLst>
              </a:tr>
              <a:tr h="468000">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2023-2024</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a:solidFill>
                            <a:schemeClr val="tx1"/>
                          </a:solidFill>
                          <a:effectLst/>
                          <a:latin typeface="Times New Roman" panose="02020603050405020304" pitchFamily="18" charset="0"/>
                          <a:cs typeface="Times New Roman" panose="02020603050405020304" pitchFamily="18" charset="0"/>
                        </a:rPr>
                        <a:t>861</a:t>
                      </a:r>
                      <a:endParaRPr lang="tr-TR" sz="1400" b="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36</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143</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1</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19</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3</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640104"/>
                  </a:ext>
                </a:extLst>
              </a:tr>
              <a:tr h="468000">
                <a:tc>
                  <a:txBody>
                    <a:bodyPr/>
                    <a:lstStyle/>
                    <a:p>
                      <a:pPr algn="ctr"/>
                      <a:r>
                        <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*2024-2025</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679</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38</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163</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1</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4</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32609546"/>
                  </a:ext>
                </a:extLst>
              </a:tr>
            </a:tbl>
          </a:graphicData>
        </a:graphic>
      </p:graphicFrame>
      <p:sp>
        <p:nvSpPr>
          <p:cNvPr id="6" name="Metin kutusu 5">
            <a:extLst>
              <a:ext uri="{FF2B5EF4-FFF2-40B4-BE49-F238E27FC236}">
                <a16:creationId xmlns:a16="http://schemas.microsoft.com/office/drawing/2014/main" id="{2A046EED-FBDE-16A5-4B78-1C92E845C01E}"/>
              </a:ext>
            </a:extLst>
          </p:cNvPr>
          <p:cNvSpPr txBox="1"/>
          <p:nvPr/>
        </p:nvSpPr>
        <p:spPr>
          <a:xfrm>
            <a:off x="434099" y="5420620"/>
            <a:ext cx="9823611" cy="307777"/>
          </a:xfrm>
          <a:prstGeom prst="rect">
            <a:avLst/>
          </a:prstGeom>
          <a:noFill/>
        </p:spPr>
        <p:txBody>
          <a:bodyPr wrap="square">
            <a:spAutoFit/>
          </a:bodyPr>
          <a:lstStyle/>
          <a:p>
            <a:r>
              <a:rPr lang="tr-TR" sz="1400" dirty="0"/>
              <a:t>*2024-2025 öğretim yılı rehberlik faaliyetlerine ilişkin sayısal veriler 12.12.2024 tarihine kadar gerçekleştirilmiş  etkinliklerdir.</a:t>
            </a:r>
          </a:p>
        </p:txBody>
      </p:sp>
      <p:sp>
        <p:nvSpPr>
          <p:cNvPr id="7" name="Slayt Numarası Yer Tutucusu 6">
            <a:extLst>
              <a:ext uri="{FF2B5EF4-FFF2-40B4-BE49-F238E27FC236}">
                <a16:creationId xmlns:a16="http://schemas.microsoft.com/office/drawing/2014/main" id="{0E4C8757-89EC-A82B-5F73-22BFA957BB37}"/>
              </a:ext>
            </a:extLst>
          </p:cNvPr>
          <p:cNvSpPr>
            <a:spLocks noGrp="1"/>
          </p:cNvSpPr>
          <p:nvPr>
            <p:ph type="sldNum" sz="quarter" idx="12"/>
          </p:nvPr>
        </p:nvSpPr>
        <p:spPr/>
        <p:txBody>
          <a:bodyPr/>
          <a:lstStyle/>
          <a:p>
            <a:fld id="{19EE8329-F578-4CF4-800C-9322B014EEA3}" type="slidenum">
              <a:rPr lang="tr-TR" smtClean="0"/>
              <a:t>21</a:t>
            </a:fld>
            <a:endParaRPr lang="tr-TR"/>
          </a:p>
        </p:txBody>
      </p:sp>
    </p:spTree>
    <p:extLst>
      <p:ext uri="{BB962C8B-B14F-4D97-AF65-F5344CB8AC3E}">
        <p14:creationId xmlns:p14="http://schemas.microsoft.com/office/powerpoint/2010/main" val="3261369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3541D-AB6A-04D1-55DB-4653ED95911A}"/>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02831F2C-7899-0F9A-2E69-37271BCB8C90}"/>
              </a:ext>
            </a:extLst>
          </p:cNvPr>
          <p:cNvSpPr txBox="1"/>
          <p:nvPr/>
        </p:nvSpPr>
        <p:spPr>
          <a:xfrm>
            <a:off x="1" y="102588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effectLst/>
                <a:latin typeface="Times New Roman" panose="02020603050405020304" pitchFamily="18" charset="0"/>
                <a:ea typeface="Georgia" panose="02040502050405020303" pitchFamily="18" charset="0"/>
                <a:cs typeface="Georgia" panose="02040502050405020303" pitchFamily="18" charset="0"/>
              </a:rPr>
              <a:t>REHBERLİK HİZMETLERİ</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11" name="Metin kutusu 10">
            <a:extLst>
              <a:ext uri="{FF2B5EF4-FFF2-40B4-BE49-F238E27FC236}">
                <a16:creationId xmlns:a16="http://schemas.microsoft.com/office/drawing/2014/main" id="{42CC18DC-E92D-1586-99B4-2359439562B9}"/>
              </a:ext>
            </a:extLst>
          </p:cNvPr>
          <p:cNvSpPr txBox="1"/>
          <p:nvPr/>
        </p:nvSpPr>
        <p:spPr>
          <a:xfrm>
            <a:off x="2545080" y="1665240"/>
            <a:ext cx="5923280" cy="369332"/>
          </a:xfrm>
          <a:prstGeom prst="rect">
            <a:avLst/>
          </a:prstGeom>
          <a:noFill/>
        </p:spPr>
        <p:txBody>
          <a:bodyPr wrap="square">
            <a:spAutoFit/>
          </a:bodyPr>
          <a:lstStyle/>
          <a:p>
            <a:pPr>
              <a:spcAft>
                <a:spcPts val="800"/>
              </a:spcAft>
            </a:pPr>
            <a:r>
              <a:rPr lang="tr-TR"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2024-2025 ÖĞRETİM YILI REHBERLİK ÇALIŞMALARIMIZ</a:t>
            </a:r>
          </a:p>
        </p:txBody>
      </p:sp>
      <p:sp>
        <p:nvSpPr>
          <p:cNvPr id="3" name="Rectangle 1">
            <a:extLst>
              <a:ext uri="{FF2B5EF4-FFF2-40B4-BE49-F238E27FC236}">
                <a16:creationId xmlns:a16="http://schemas.microsoft.com/office/drawing/2014/main" id="{ED0DBE05-730E-8244-F493-5B6DE9762CDF}"/>
              </a:ext>
            </a:extLst>
          </p:cNvPr>
          <p:cNvSpPr>
            <a:spLocks noChangeArrowheads="1"/>
          </p:cNvSpPr>
          <p:nvPr/>
        </p:nvSpPr>
        <p:spPr bwMode="auto">
          <a:xfrm>
            <a:off x="735013" y="2582863"/>
            <a:ext cx="106918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7" name="Metin kutusu 6">
            <a:extLst>
              <a:ext uri="{FF2B5EF4-FFF2-40B4-BE49-F238E27FC236}">
                <a16:creationId xmlns:a16="http://schemas.microsoft.com/office/drawing/2014/main" id="{DF80A46F-BD0B-06AE-02DE-8575BBBFE0FE}"/>
              </a:ext>
            </a:extLst>
          </p:cNvPr>
          <p:cNvSpPr txBox="1"/>
          <p:nvPr/>
        </p:nvSpPr>
        <p:spPr>
          <a:xfrm>
            <a:off x="226086" y="2089151"/>
            <a:ext cx="10239640" cy="1200329"/>
          </a:xfrm>
          <a:prstGeom prst="rect">
            <a:avLst/>
          </a:prstGeom>
          <a:noFill/>
        </p:spPr>
        <p:txBody>
          <a:bodyPr wrap="square">
            <a:spAutoFit/>
          </a:bodyPr>
          <a:lstStyle/>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kern="100" dirty="0">
                <a:solidFill>
                  <a:schemeClr val="tx1"/>
                </a:solidFill>
                <a:effectLst/>
                <a:latin typeface="Times New Roman" panose="02020603050405020304" pitchFamily="18" charset="0"/>
                <a:cs typeface="Times New Roman" panose="02020603050405020304" pitchFamily="18" charset="0"/>
              </a:rPr>
              <a:t>5 ve 6. Sınıflarımıza Yönelik Oryantasyon Çalışmaları Yapıldı</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tr-TR" sz="1300" kern="100" dirty="0">
                <a:solidFill>
                  <a:schemeClr val="tx1"/>
                </a:solidFill>
                <a:effectLst/>
                <a:latin typeface="Times New Roman" panose="02020603050405020304" pitchFamily="18" charset="0"/>
                <a:cs typeface="Times New Roman" panose="02020603050405020304" pitchFamily="18" charset="0"/>
              </a:rPr>
              <a:t>7 ve 8.Sınıf Öğrencilerimize Yönelik Oryantasyon ve LGS Süreci Bilgilendirmeleri Yapıldı</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tr-TR" sz="1300" kern="100" dirty="0">
                <a:solidFill>
                  <a:schemeClr val="tx1"/>
                </a:solidFill>
                <a:effectLst/>
                <a:latin typeface="Times New Roman" panose="02020603050405020304" pitchFamily="18" charset="0"/>
                <a:cs typeface="Times New Roman" panose="02020603050405020304" pitchFamily="18" charset="0"/>
              </a:rPr>
              <a:t>Sınırlarını Koruma ve Başkalarının Sınırlarına Saygı Duyma, Mahremiyet Eğitimi 5 ve 6. Sınıflarımıza Verildi.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tr-TR" sz="1300" kern="100" dirty="0">
                <a:solidFill>
                  <a:schemeClr val="tx1"/>
                </a:solidFill>
                <a:effectLst/>
                <a:latin typeface="Times New Roman" panose="02020603050405020304" pitchFamily="18" charset="0"/>
                <a:cs typeface="Times New Roman" panose="02020603050405020304" pitchFamily="18" charset="0"/>
              </a:rPr>
              <a:t>Sınırlarını Koruma ve Başkalarının Sınırlarına Saygı Duyma, Mahremiyet Eğitimi 7 ve 8. Sınıflarımıza Verildi</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030" name="Picture 6" descr="29-11-2024">
            <a:extLst>
              <a:ext uri="{FF2B5EF4-FFF2-40B4-BE49-F238E27FC236}">
                <a16:creationId xmlns:a16="http://schemas.microsoft.com/office/drawing/2014/main" id="{F5F39853-026E-E161-78A1-9567D5217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33" y="3346315"/>
            <a:ext cx="4336027" cy="41295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E93EDF2-4141-CF01-2A57-81C8688289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366"/>
          <a:stretch/>
        </p:blipFill>
        <p:spPr bwMode="auto">
          <a:xfrm>
            <a:off x="5185860" y="3382193"/>
            <a:ext cx="4636839" cy="4057795"/>
          </a:xfrm>
          <a:prstGeom prst="rect">
            <a:avLst/>
          </a:prstGeom>
          <a:noFill/>
          <a:extLst>
            <a:ext uri="{909E8E84-426E-40DD-AFC4-6F175D3DCCD1}">
              <a14:hiddenFill xmlns:a14="http://schemas.microsoft.com/office/drawing/2010/main">
                <a:solidFill>
                  <a:srgbClr val="FFFFFF"/>
                </a:solidFill>
              </a14:hiddenFill>
            </a:ext>
          </a:extLst>
        </p:spPr>
      </p:pic>
      <p:sp>
        <p:nvSpPr>
          <p:cNvPr id="9" name="Slayt Numarası Yer Tutucusu 8">
            <a:extLst>
              <a:ext uri="{FF2B5EF4-FFF2-40B4-BE49-F238E27FC236}">
                <a16:creationId xmlns:a16="http://schemas.microsoft.com/office/drawing/2014/main" id="{4672CB03-4312-AC71-D91C-4EEA322D9DD0}"/>
              </a:ext>
            </a:extLst>
          </p:cNvPr>
          <p:cNvSpPr>
            <a:spLocks noGrp="1"/>
          </p:cNvSpPr>
          <p:nvPr>
            <p:ph type="sldNum" sz="quarter" idx="12"/>
          </p:nvPr>
        </p:nvSpPr>
        <p:spPr/>
        <p:txBody>
          <a:bodyPr/>
          <a:lstStyle/>
          <a:p>
            <a:fld id="{19EE8329-F578-4CF4-800C-9322B014EEA3}" type="slidenum">
              <a:rPr lang="tr-TR" smtClean="0"/>
              <a:t>22</a:t>
            </a:fld>
            <a:endParaRPr lang="tr-TR"/>
          </a:p>
        </p:txBody>
      </p:sp>
    </p:spTree>
    <p:extLst>
      <p:ext uri="{BB962C8B-B14F-4D97-AF65-F5344CB8AC3E}">
        <p14:creationId xmlns:p14="http://schemas.microsoft.com/office/powerpoint/2010/main" val="109493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CEABF7F7-7B0A-7312-42B2-C9886A3811CC}"/>
              </a:ext>
            </a:extLst>
          </p:cNvPr>
          <p:cNvSpPr txBox="1"/>
          <p:nvPr/>
        </p:nvSpPr>
        <p:spPr>
          <a:xfrm>
            <a:off x="1" y="102588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effectLst/>
                <a:latin typeface="Times New Roman" panose="02020603050405020304" pitchFamily="18" charset="0"/>
                <a:ea typeface="Georgia" panose="02040502050405020303" pitchFamily="18" charset="0"/>
                <a:cs typeface="Georgia" panose="02040502050405020303" pitchFamily="18" charset="0"/>
              </a:rPr>
              <a:t>REHBERLİK HİZMETLERİ</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7" name="Metin kutusu 6">
            <a:extLst>
              <a:ext uri="{FF2B5EF4-FFF2-40B4-BE49-F238E27FC236}">
                <a16:creationId xmlns:a16="http://schemas.microsoft.com/office/drawing/2014/main" id="{60C8105E-945C-B873-14E6-916557A5682E}"/>
              </a:ext>
            </a:extLst>
          </p:cNvPr>
          <p:cNvSpPr txBox="1"/>
          <p:nvPr/>
        </p:nvSpPr>
        <p:spPr>
          <a:xfrm>
            <a:off x="172721" y="2038352"/>
            <a:ext cx="5435599" cy="4929555"/>
          </a:xfrm>
          <a:prstGeom prst="rect">
            <a:avLst/>
          </a:prstGeom>
          <a:noFill/>
        </p:spPr>
        <p:txBody>
          <a:bodyPr wrap="square">
            <a:spAutoFit/>
          </a:bodyPr>
          <a:lstStyle/>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 5. Sınıflarımıza Yönelik Tanıtma ve Tanışma Amaçlı Sınıf Rehberliği Etkinlik Uygulaması</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8. Sınıflarımıza Yönelik Sosyal Uyum Konulu </a:t>
            </a:r>
            <a:r>
              <a:rPr lang="tr-TR" sz="1300" kern="100" dirty="0" err="1">
                <a:effectLst/>
                <a:latin typeface="Times New Roman" panose="02020603050405020304" pitchFamily="18" charset="0"/>
                <a:ea typeface="Calibri" panose="020F0502020204030204" pitchFamily="34" charset="0"/>
                <a:cs typeface="Times New Roman" panose="02020603050405020304" pitchFamily="18" charset="0"/>
              </a:rPr>
              <a:t>EtkinliK</a:t>
            </a:r>
            <a:endParaRPr lang="tr-TR" sz="1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Olumlu Cümleler Panomuz</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Sınır Koyma Etkinliğimiz</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Sınır Koyma Etkinliğimize Ait Pano Çalışmamız</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Okulumuzda Mesleki Rehberlik Çalışmaları</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Okulumuzda Psikolojik Sağlamlık semineri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8. Sınıf Öğrencilerimize Yönelik Kariyer Günleri </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Velilerimize Yönelik LGS Sürecine Hazırlık semineri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8. Sınıf öğrencilerimize Kariyer Günleri’nin ikinci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Velilerimize Yönelik Sınır Koyma Konusunda Semineri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 Okulumuzda Farklı Düşünme Becerilerini Geliştirmeye Yönelik Etkinlik</a:t>
            </a:r>
          </a:p>
          <a:p>
            <a:pPr marL="285750" indent="-285750">
              <a:spcAft>
                <a:spcPts val="800"/>
              </a:spcAft>
              <a:buFont typeface="Wingdings" panose="05000000000000000000" pitchFamily="2" charset="2"/>
              <a:buChar char="è"/>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Okulumuzda Psikolojik Sağlamlık Konulu Sınıf Rehberliği ve Etkinlik Çalışması</a:t>
            </a:r>
          </a:p>
          <a:p>
            <a:pPr marL="285750" indent="-285750">
              <a:spcAft>
                <a:spcPts val="800"/>
              </a:spcAft>
              <a:buFont typeface="Wingdings" panose="05000000000000000000" pitchFamily="2" charset="2"/>
              <a:buChar char="è"/>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Anasınıfı Öğrencilerimize Yönelik Mahremiyet ve Sınır Koyma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Metin kutusu 8">
            <a:extLst>
              <a:ext uri="{FF2B5EF4-FFF2-40B4-BE49-F238E27FC236}">
                <a16:creationId xmlns:a16="http://schemas.microsoft.com/office/drawing/2014/main" id="{F4674FBD-C55F-8217-D574-E8EF69A65CD5}"/>
              </a:ext>
            </a:extLst>
          </p:cNvPr>
          <p:cNvSpPr txBox="1"/>
          <p:nvPr/>
        </p:nvSpPr>
        <p:spPr>
          <a:xfrm>
            <a:off x="5608320" y="2037312"/>
            <a:ext cx="4910772" cy="4426853"/>
          </a:xfrm>
          <a:prstGeom prst="rect">
            <a:avLst/>
          </a:prstGeom>
          <a:noFill/>
        </p:spPr>
        <p:txBody>
          <a:bodyPr wrap="square">
            <a:spAutoFit/>
          </a:bodyPr>
          <a:lstStyle/>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Obezite ve Sağlıklı Yaşam Panomuz</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6. Sınıf Öğrencilerimizle Bireysel Farklılıklara Saygı Konusu</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7. Sınıf </a:t>
            </a:r>
            <a:r>
              <a:rPr lang="tr-TR" sz="1300" kern="100" dirty="0">
                <a:latin typeface="Times New Roman" panose="02020603050405020304" pitchFamily="18" charset="0"/>
                <a:cs typeface="Times New Roman" panose="02020603050405020304" pitchFamily="18" charset="0"/>
              </a:rPr>
              <a:t>Öğrencilerimizle Bireysel Farklılıklara Saygı Konusu</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 Anasınıfı Öğrencilerimize Bireysel Farklılıklara Saygı Konusu</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8. Sınıf Öğrencilerimize Yönelik Kariyer Günleri’nin Üçüncü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 Sorularla Buz Kırma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5. Sınıf Öğrencilerimizle Grup Rehberliği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5. ve 8. Sınıf Öğrencilerimize Bireysel Farklılıklara Saygı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6 ve 7. Sınıflarımızla Zaman Yönetimi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7. Sınıf Öğrencilerimize Yönelik Sihirli Kule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 Dikkat Geliştirme Konulu Panomuz</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 5. Sınıf Öğrencilerimizle Çılgın Kafalar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5. ve 8. Sınıf Öğrencilerimize Zaman Yönetimi Etkinlik Çalışması</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 Anasınıfı Öğrencilerimizle Bireysel Farklılıklara Saygı Etkinliği</a:t>
            </a:r>
          </a:p>
        </p:txBody>
      </p:sp>
      <p:sp>
        <p:nvSpPr>
          <p:cNvPr id="11" name="Metin kutusu 10">
            <a:extLst>
              <a:ext uri="{FF2B5EF4-FFF2-40B4-BE49-F238E27FC236}">
                <a16:creationId xmlns:a16="http://schemas.microsoft.com/office/drawing/2014/main" id="{41D63060-81D9-7972-47B2-08464DDDFEFD}"/>
              </a:ext>
            </a:extLst>
          </p:cNvPr>
          <p:cNvSpPr txBox="1"/>
          <p:nvPr/>
        </p:nvSpPr>
        <p:spPr>
          <a:xfrm>
            <a:off x="2545080" y="1665240"/>
            <a:ext cx="5923280" cy="369332"/>
          </a:xfrm>
          <a:prstGeom prst="rect">
            <a:avLst/>
          </a:prstGeom>
          <a:noFill/>
        </p:spPr>
        <p:txBody>
          <a:bodyPr wrap="square">
            <a:spAutoFit/>
          </a:bodyPr>
          <a:lstStyle/>
          <a:p>
            <a:pPr>
              <a:spcAft>
                <a:spcPts val="800"/>
              </a:spcAft>
            </a:pPr>
            <a:r>
              <a:rPr lang="tr-TR"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2023-2024 ÖĞRETİM YILI REHBERLİK ÇALIŞMALARIMIZ</a:t>
            </a:r>
          </a:p>
        </p:txBody>
      </p:sp>
      <p:sp>
        <p:nvSpPr>
          <p:cNvPr id="2" name="Slayt Numarası Yer Tutucusu 1">
            <a:extLst>
              <a:ext uri="{FF2B5EF4-FFF2-40B4-BE49-F238E27FC236}">
                <a16:creationId xmlns:a16="http://schemas.microsoft.com/office/drawing/2014/main" id="{F4D3AD93-9803-CC75-11CE-D46B14E868A2}"/>
              </a:ext>
            </a:extLst>
          </p:cNvPr>
          <p:cNvSpPr>
            <a:spLocks noGrp="1"/>
          </p:cNvSpPr>
          <p:nvPr>
            <p:ph type="sldNum" sz="quarter" idx="12"/>
          </p:nvPr>
        </p:nvSpPr>
        <p:spPr/>
        <p:txBody>
          <a:bodyPr/>
          <a:lstStyle/>
          <a:p>
            <a:fld id="{19EE8329-F578-4CF4-800C-9322B014EEA3}" type="slidenum">
              <a:rPr lang="tr-TR" smtClean="0"/>
              <a:t>23</a:t>
            </a:fld>
            <a:endParaRPr lang="tr-TR"/>
          </a:p>
        </p:txBody>
      </p:sp>
    </p:spTree>
    <p:extLst>
      <p:ext uri="{BB962C8B-B14F-4D97-AF65-F5344CB8AC3E}">
        <p14:creationId xmlns:p14="http://schemas.microsoft.com/office/powerpoint/2010/main" val="1116858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BCBB730-051A-9B4D-F8BB-701782821077}"/>
              </a:ext>
            </a:extLst>
          </p:cNvPr>
          <p:cNvSpPr txBox="1"/>
          <p:nvPr/>
        </p:nvSpPr>
        <p:spPr>
          <a:xfrm>
            <a:off x="1" y="93444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effectLst/>
                <a:latin typeface="Times New Roman" panose="02020603050405020304" pitchFamily="18" charset="0"/>
                <a:ea typeface="Georgia" panose="02040502050405020303" pitchFamily="18" charset="0"/>
                <a:cs typeface="Georgia" panose="02040502050405020303" pitchFamily="18" charset="0"/>
              </a:rPr>
              <a:t>REHBERLİK HİZMETLERİ</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15362" name="Picture 2">
            <a:extLst>
              <a:ext uri="{FF2B5EF4-FFF2-40B4-BE49-F238E27FC236}">
                <a16:creationId xmlns:a16="http://schemas.microsoft.com/office/drawing/2014/main" id="{033A0A3E-5311-2E8A-93C0-98CB2B8A1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4" y="1519221"/>
            <a:ext cx="4513580" cy="33851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4" name="Picture 4">
            <a:extLst>
              <a:ext uri="{FF2B5EF4-FFF2-40B4-BE49-F238E27FC236}">
                <a16:creationId xmlns:a16="http://schemas.microsoft.com/office/drawing/2014/main" id="{89912B65-F329-099A-2B78-2D7B33F73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354" y="1519221"/>
            <a:ext cx="4694745" cy="35210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6" name="Picture 6" descr="5. Sınıf Öğrencilerimizle Çılgın Kafalar Etkinliği Gerçekleştirildi">
            <a:extLst>
              <a:ext uri="{FF2B5EF4-FFF2-40B4-BE49-F238E27FC236}">
                <a16:creationId xmlns:a16="http://schemas.microsoft.com/office/drawing/2014/main" id="{E41F50D8-E95F-1996-39B6-F97FD7C420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73" t="9066" r="4879"/>
          <a:stretch/>
        </p:blipFill>
        <p:spPr bwMode="auto">
          <a:xfrm>
            <a:off x="2645307" y="3474720"/>
            <a:ext cx="4979879" cy="30590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id="{859B32FE-96F0-1C98-7559-D6088AE67E48}"/>
              </a:ext>
            </a:extLst>
          </p:cNvPr>
          <p:cNvSpPr>
            <a:spLocks noGrp="1"/>
          </p:cNvSpPr>
          <p:nvPr>
            <p:ph type="sldNum" sz="quarter" idx="12"/>
          </p:nvPr>
        </p:nvSpPr>
        <p:spPr/>
        <p:txBody>
          <a:bodyPr/>
          <a:lstStyle/>
          <a:p>
            <a:fld id="{19EE8329-F578-4CF4-800C-9322B014EEA3}" type="slidenum">
              <a:rPr lang="tr-TR" smtClean="0"/>
              <a:t>24</a:t>
            </a:fld>
            <a:endParaRPr lang="tr-TR"/>
          </a:p>
        </p:txBody>
      </p:sp>
    </p:spTree>
    <p:extLst>
      <p:ext uri="{BB962C8B-B14F-4D97-AF65-F5344CB8AC3E}">
        <p14:creationId xmlns:p14="http://schemas.microsoft.com/office/powerpoint/2010/main" val="3466304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60160524-C99E-9143-C0AA-93D3CA1A6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622" y="1818638"/>
            <a:ext cx="3566382" cy="471486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25194B7C-2562-88F5-BDF5-109138E84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240" y="1818640"/>
            <a:ext cx="3566382" cy="471487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id="{ACC1BDF6-1D61-1F0E-4771-D81559C0A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07" y="1818641"/>
            <a:ext cx="3279533" cy="471487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F55ABBD3-FCE1-5D27-6387-E13CC029CE93}"/>
              </a:ext>
            </a:extLst>
          </p:cNvPr>
          <p:cNvSpPr txBox="1"/>
          <p:nvPr/>
        </p:nvSpPr>
        <p:spPr>
          <a:xfrm>
            <a:off x="1" y="102588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effectLst/>
                <a:latin typeface="Times New Roman" panose="02020603050405020304" pitchFamily="18" charset="0"/>
                <a:ea typeface="Georgia" panose="02040502050405020303" pitchFamily="18" charset="0"/>
                <a:cs typeface="Georgia" panose="02040502050405020303" pitchFamily="18" charset="0"/>
              </a:rPr>
              <a:t>KARİYER GÜNLERİ</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2" name="Slayt Numarası Yer Tutucusu 1">
            <a:extLst>
              <a:ext uri="{FF2B5EF4-FFF2-40B4-BE49-F238E27FC236}">
                <a16:creationId xmlns:a16="http://schemas.microsoft.com/office/drawing/2014/main" id="{FB6E181E-816D-F129-F468-6A9120BE11C3}"/>
              </a:ext>
            </a:extLst>
          </p:cNvPr>
          <p:cNvSpPr>
            <a:spLocks noGrp="1"/>
          </p:cNvSpPr>
          <p:nvPr>
            <p:ph type="sldNum" sz="quarter" idx="12"/>
          </p:nvPr>
        </p:nvSpPr>
        <p:spPr/>
        <p:txBody>
          <a:bodyPr/>
          <a:lstStyle/>
          <a:p>
            <a:fld id="{19EE8329-F578-4CF4-800C-9322B014EEA3}" type="slidenum">
              <a:rPr lang="tr-TR" smtClean="0"/>
              <a:t>25</a:t>
            </a:fld>
            <a:endParaRPr lang="tr-TR"/>
          </a:p>
        </p:txBody>
      </p:sp>
    </p:spTree>
    <p:extLst>
      <p:ext uri="{BB962C8B-B14F-4D97-AF65-F5344CB8AC3E}">
        <p14:creationId xmlns:p14="http://schemas.microsoft.com/office/powerpoint/2010/main" val="1513843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1990DB2-948F-C8D2-6414-FA0A56E6DDE7}"/>
              </a:ext>
            </a:extLst>
          </p:cNvPr>
          <p:cNvSpPr txBox="1"/>
          <p:nvPr/>
        </p:nvSpPr>
        <p:spPr>
          <a:xfrm>
            <a:off x="1" y="102588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latin typeface="Times New Roman" panose="02020603050405020304" pitchFamily="18" charset="0"/>
                <a:ea typeface="Georgia" panose="02040502050405020303" pitchFamily="18" charset="0"/>
                <a:cs typeface="Georgia" panose="02040502050405020303" pitchFamily="18" charset="0"/>
              </a:rPr>
              <a:t>SEMİNERLERİMİZ</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17410" name="Picture 2">
            <a:extLst>
              <a:ext uri="{FF2B5EF4-FFF2-40B4-BE49-F238E27FC236}">
                <a16:creationId xmlns:a16="http://schemas.microsoft.com/office/drawing/2014/main" id="{8780EA79-7213-E041-4D02-D50C4EC91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88" y="1798320"/>
            <a:ext cx="2911429" cy="4663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12" name="Picture 4">
            <a:extLst>
              <a:ext uri="{FF2B5EF4-FFF2-40B4-BE49-F238E27FC236}">
                <a16:creationId xmlns:a16="http://schemas.microsoft.com/office/drawing/2014/main" id="{339D083A-1EE7-96F4-AB4A-4E89590DC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455" y="1798320"/>
            <a:ext cx="3012901" cy="4638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14" name="Picture 6">
            <a:extLst>
              <a:ext uri="{FF2B5EF4-FFF2-40B4-BE49-F238E27FC236}">
                <a16:creationId xmlns:a16="http://schemas.microsoft.com/office/drawing/2014/main" id="{CD8F6C25-AC3C-FF59-69D7-BF66BF63F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693" y="1803368"/>
            <a:ext cx="3293852" cy="4658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id="{572895C8-808A-3D63-D2F3-D18D5E588239}"/>
              </a:ext>
            </a:extLst>
          </p:cNvPr>
          <p:cNvSpPr>
            <a:spLocks noGrp="1"/>
          </p:cNvSpPr>
          <p:nvPr>
            <p:ph type="sldNum" sz="quarter" idx="12"/>
          </p:nvPr>
        </p:nvSpPr>
        <p:spPr/>
        <p:txBody>
          <a:bodyPr/>
          <a:lstStyle/>
          <a:p>
            <a:fld id="{19EE8329-F578-4CF4-800C-9322B014EEA3}" type="slidenum">
              <a:rPr lang="tr-TR" smtClean="0"/>
              <a:t>26</a:t>
            </a:fld>
            <a:endParaRPr lang="tr-TR"/>
          </a:p>
        </p:txBody>
      </p:sp>
    </p:spTree>
    <p:extLst>
      <p:ext uri="{BB962C8B-B14F-4D97-AF65-F5344CB8AC3E}">
        <p14:creationId xmlns:p14="http://schemas.microsoft.com/office/powerpoint/2010/main" val="1591344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C88A4284-536C-4662-18D4-3FAF38C3EEFA}"/>
              </a:ext>
            </a:extLst>
          </p:cNvPr>
          <p:cNvSpPr txBox="1"/>
          <p:nvPr/>
        </p:nvSpPr>
        <p:spPr>
          <a:xfrm>
            <a:off x="1" y="102588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latin typeface="Times New Roman" panose="02020603050405020304" pitchFamily="18" charset="0"/>
                <a:ea typeface="Georgia" panose="02040502050405020303" pitchFamily="18" charset="0"/>
                <a:cs typeface="Georgia" panose="02040502050405020303" pitchFamily="18" charset="0"/>
              </a:rPr>
              <a:t>OKUL GEZİLERİMİZ</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18434" name="Picture 2" descr="İda Madra Jeopark’a Okul Gezimiz Düzenlendi">
            <a:extLst>
              <a:ext uri="{FF2B5EF4-FFF2-40B4-BE49-F238E27FC236}">
                <a16:creationId xmlns:a16="http://schemas.microsoft.com/office/drawing/2014/main" id="{B0E1322D-6388-5639-64D5-C9260EB12C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47" t="25646" r="12480"/>
          <a:stretch/>
        </p:blipFill>
        <p:spPr bwMode="auto">
          <a:xfrm>
            <a:off x="0" y="1610662"/>
            <a:ext cx="5638800" cy="29858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6" name="Picture 4">
            <a:extLst>
              <a:ext uri="{FF2B5EF4-FFF2-40B4-BE49-F238E27FC236}">
                <a16:creationId xmlns:a16="http://schemas.microsoft.com/office/drawing/2014/main" id="{DDB69397-6262-E607-4920-A82F5DD636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73" t="41801" r="15635" b="6672"/>
          <a:stretch/>
        </p:blipFill>
        <p:spPr bwMode="auto">
          <a:xfrm>
            <a:off x="5506720" y="1610661"/>
            <a:ext cx="4947920" cy="30696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8" name="Picture 6" descr="Kitap Fuarı Gezisi">
            <a:extLst>
              <a:ext uri="{FF2B5EF4-FFF2-40B4-BE49-F238E27FC236}">
                <a16:creationId xmlns:a16="http://schemas.microsoft.com/office/drawing/2014/main" id="{CFE2B00F-61BB-DF71-AFAE-F08A1FA1BF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04" t="21078" r="16377" b="13868"/>
          <a:stretch/>
        </p:blipFill>
        <p:spPr bwMode="auto">
          <a:xfrm>
            <a:off x="86195" y="4455025"/>
            <a:ext cx="5638799" cy="2338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Öğrencilerimiz Veterinerlik Fakültesini Ziyaret Etti">
            <a:extLst>
              <a:ext uri="{FF2B5EF4-FFF2-40B4-BE49-F238E27FC236}">
                <a16:creationId xmlns:a16="http://schemas.microsoft.com/office/drawing/2014/main" id="{5BECBE4C-5F9B-D8C8-2202-19664E5B1F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2914" y="4522661"/>
            <a:ext cx="4861725" cy="2203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id="{CEDD2826-8313-B6BC-4085-29F46DD8ACF2}"/>
              </a:ext>
            </a:extLst>
          </p:cNvPr>
          <p:cNvSpPr>
            <a:spLocks noGrp="1"/>
          </p:cNvSpPr>
          <p:nvPr>
            <p:ph type="sldNum" sz="quarter" idx="12"/>
          </p:nvPr>
        </p:nvSpPr>
        <p:spPr/>
        <p:txBody>
          <a:bodyPr/>
          <a:lstStyle/>
          <a:p>
            <a:fld id="{19EE8329-F578-4CF4-800C-9322B014EEA3}" type="slidenum">
              <a:rPr lang="tr-TR" smtClean="0"/>
              <a:t>27</a:t>
            </a:fld>
            <a:endParaRPr lang="tr-TR"/>
          </a:p>
        </p:txBody>
      </p:sp>
    </p:spTree>
    <p:extLst>
      <p:ext uri="{BB962C8B-B14F-4D97-AF65-F5344CB8AC3E}">
        <p14:creationId xmlns:p14="http://schemas.microsoft.com/office/powerpoint/2010/main" val="3138527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A02CC1F-CA4F-2CA2-1A42-BCC48D21059A}"/>
              </a:ext>
            </a:extLst>
          </p:cNvPr>
          <p:cNvSpPr txBox="1"/>
          <p:nvPr/>
        </p:nvSpPr>
        <p:spPr>
          <a:xfrm>
            <a:off x="1" y="1025886"/>
            <a:ext cx="10691812" cy="523220"/>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2800" b="1" dirty="0">
                <a:effectLst/>
                <a:latin typeface="Times New Roman" panose="02020603050405020304" pitchFamily="18" charset="0"/>
                <a:ea typeface="Georgia" panose="02040502050405020303" pitchFamily="18" charset="0"/>
                <a:cs typeface="Georgia" panose="02040502050405020303" pitchFamily="18" charset="0"/>
              </a:rPr>
              <a:t>SORU ÇÖZÜM ODAMIZ</a:t>
            </a:r>
            <a:endParaRPr lang="tr-TR" sz="28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21506" name="Picture 2" descr="30-10-2022">
            <a:extLst>
              <a:ext uri="{FF2B5EF4-FFF2-40B4-BE49-F238E27FC236}">
                <a16:creationId xmlns:a16="http://schemas.microsoft.com/office/drawing/2014/main" id="{5AEEA41D-100D-4BD7-5B4A-BBBAB3E6C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56" y="1967446"/>
            <a:ext cx="4863950" cy="40780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508" name="Picture 4" descr="30-10-2022">
            <a:extLst>
              <a:ext uri="{FF2B5EF4-FFF2-40B4-BE49-F238E27FC236}">
                <a16:creationId xmlns:a16="http://schemas.microsoft.com/office/drawing/2014/main" id="{33AA02FE-9F60-1F12-0EA3-048BC25F6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324" y="1967446"/>
            <a:ext cx="4944489" cy="41455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id="{B717527B-CCF8-9185-F054-4E31397E988F}"/>
              </a:ext>
            </a:extLst>
          </p:cNvPr>
          <p:cNvSpPr>
            <a:spLocks noGrp="1"/>
          </p:cNvSpPr>
          <p:nvPr>
            <p:ph type="sldNum" sz="quarter" idx="12"/>
          </p:nvPr>
        </p:nvSpPr>
        <p:spPr/>
        <p:txBody>
          <a:bodyPr/>
          <a:lstStyle/>
          <a:p>
            <a:fld id="{19EE8329-F578-4CF4-800C-9322B014EEA3}" type="slidenum">
              <a:rPr lang="tr-TR" smtClean="0"/>
              <a:t>28</a:t>
            </a:fld>
            <a:endParaRPr lang="tr-TR"/>
          </a:p>
        </p:txBody>
      </p:sp>
    </p:spTree>
    <p:extLst>
      <p:ext uri="{BB962C8B-B14F-4D97-AF65-F5344CB8AC3E}">
        <p14:creationId xmlns:p14="http://schemas.microsoft.com/office/powerpoint/2010/main" val="3511545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4038049-A7BB-9A1A-7172-7B8749C1365E}"/>
              </a:ext>
            </a:extLst>
          </p:cNvPr>
          <p:cNvSpPr txBox="1"/>
          <p:nvPr/>
        </p:nvSpPr>
        <p:spPr>
          <a:xfrm>
            <a:off x="1" y="1025886"/>
            <a:ext cx="10691812" cy="523220"/>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2800" b="1" dirty="0">
                <a:latin typeface="Times New Roman" panose="02020603050405020304" pitchFamily="18" charset="0"/>
                <a:ea typeface="Georgia" panose="02040502050405020303" pitchFamily="18" charset="0"/>
                <a:cs typeface="Georgia" panose="02040502050405020303" pitchFamily="18" charset="0"/>
              </a:rPr>
              <a:t>PROJE ODAMIZ</a:t>
            </a:r>
            <a:endParaRPr lang="tr-TR" sz="280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6" name="Metin kutusu 5">
            <a:extLst>
              <a:ext uri="{FF2B5EF4-FFF2-40B4-BE49-F238E27FC236}">
                <a16:creationId xmlns:a16="http://schemas.microsoft.com/office/drawing/2014/main" id="{1AE3741E-8B32-15A2-76A6-60D78C3D934E}"/>
              </a:ext>
            </a:extLst>
          </p:cNvPr>
          <p:cNvSpPr txBox="1"/>
          <p:nvPr/>
        </p:nvSpPr>
        <p:spPr>
          <a:xfrm>
            <a:off x="3539170" y="1640546"/>
            <a:ext cx="6825775" cy="1200329"/>
          </a:xfrm>
          <a:prstGeom prst="rect">
            <a:avLst/>
          </a:prstGeom>
          <a:noFill/>
        </p:spPr>
        <p:txBody>
          <a:bodyPr wrap="square">
            <a:spAutoFit/>
          </a:bodyPr>
          <a:lstStyle/>
          <a:p>
            <a:pPr algn="just"/>
            <a:r>
              <a:rPr lang="tr-TR" dirty="0">
                <a:solidFill>
                  <a:srgbClr val="212529"/>
                </a:solidFill>
                <a:latin typeface="MyriadPro"/>
              </a:rPr>
              <a:t>             O</a:t>
            </a:r>
            <a:r>
              <a:rPr lang="tr-TR" b="0" i="0" dirty="0">
                <a:solidFill>
                  <a:srgbClr val="212529"/>
                </a:solidFill>
                <a:effectLst/>
                <a:latin typeface="MyriadPro"/>
              </a:rPr>
              <a:t>kulumuzda motivasyon ve sinerji oluşturmak amacıyla proje odamız hazırlanmıştır. Proje odamızda, proje ekibi öğretmenlerimiz tarafından yerel, bölgesel, ulusal ve uluslararası proje yazma çalışmaları okulumuzda daha verimli bir şekilde gerçekleştirilecektir. </a:t>
            </a:r>
            <a:endParaRPr lang="tr-TR" dirty="0"/>
          </a:p>
        </p:txBody>
      </p:sp>
      <p:pic>
        <p:nvPicPr>
          <p:cNvPr id="9" name="Resim 8">
            <a:extLst>
              <a:ext uri="{FF2B5EF4-FFF2-40B4-BE49-F238E27FC236}">
                <a16:creationId xmlns:a16="http://schemas.microsoft.com/office/drawing/2014/main" id="{570F7324-A6F9-7714-6F34-222C03592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59" y="1452670"/>
            <a:ext cx="3453041" cy="5191970"/>
          </a:xfrm>
          <a:prstGeom prst="rect">
            <a:avLst/>
          </a:prstGeom>
          <a:ln>
            <a:noFill/>
          </a:ln>
          <a:effectLst>
            <a:softEdge rad="112500"/>
          </a:effectLst>
        </p:spPr>
      </p:pic>
      <p:pic>
        <p:nvPicPr>
          <p:cNvPr id="25604" name="Picture 4">
            <a:extLst>
              <a:ext uri="{FF2B5EF4-FFF2-40B4-BE49-F238E27FC236}">
                <a16:creationId xmlns:a16="http://schemas.microsoft.com/office/drawing/2014/main" id="{69311990-80EE-2EA5-A01F-18C6AFB1E2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05" r="5087" b="5780"/>
          <a:stretch/>
        </p:blipFill>
        <p:spPr bwMode="auto">
          <a:xfrm>
            <a:off x="3539170" y="2872343"/>
            <a:ext cx="6825775" cy="3692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id="{C02B1F06-6DED-A179-BCE2-87BBBF1ABDAC}"/>
              </a:ext>
            </a:extLst>
          </p:cNvPr>
          <p:cNvSpPr>
            <a:spLocks noGrp="1"/>
          </p:cNvSpPr>
          <p:nvPr>
            <p:ph type="sldNum" sz="quarter" idx="12"/>
          </p:nvPr>
        </p:nvSpPr>
        <p:spPr/>
        <p:txBody>
          <a:bodyPr/>
          <a:lstStyle/>
          <a:p>
            <a:fld id="{19EE8329-F578-4CF4-800C-9322B014EEA3}" type="slidenum">
              <a:rPr lang="tr-TR" smtClean="0"/>
              <a:t>29</a:t>
            </a:fld>
            <a:endParaRPr lang="tr-TR"/>
          </a:p>
        </p:txBody>
      </p:sp>
    </p:spTree>
    <p:extLst>
      <p:ext uri="{BB962C8B-B14F-4D97-AF65-F5344CB8AC3E}">
        <p14:creationId xmlns:p14="http://schemas.microsoft.com/office/powerpoint/2010/main" val="409156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yon, Vizyon ve Temel Değerler – İlahiyat Fakültesi">
            <a:extLst>
              <a:ext uri="{FF2B5EF4-FFF2-40B4-BE49-F238E27FC236}">
                <a16:creationId xmlns:a16="http://schemas.microsoft.com/office/drawing/2014/main" id="{4EFB17A6-17DE-798C-3D0B-AE3F6184A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341" y="1611257"/>
            <a:ext cx="5246429" cy="4197143"/>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0DE73B58-6044-23CE-0501-195DBD13703C}"/>
              </a:ext>
            </a:extLst>
          </p:cNvPr>
          <p:cNvSpPr txBox="1"/>
          <p:nvPr/>
        </p:nvSpPr>
        <p:spPr>
          <a:xfrm>
            <a:off x="9832" y="1966262"/>
            <a:ext cx="2763520" cy="2616101"/>
          </a:xfrm>
          <a:prstGeom prst="rect">
            <a:avLst/>
          </a:prstGeom>
          <a:noFill/>
        </p:spPr>
        <p:txBody>
          <a:bodyPr wrap="square" rtlCol="0">
            <a:spAutoFit/>
          </a:bodyPr>
          <a:lstStyle/>
          <a:p>
            <a:pPr algn="r"/>
            <a:r>
              <a:rPr lang="tr-TR" sz="2000" b="1" u="sng" spc="-10" dirty="0">
                <a:solidFill>
                  <a:schemeClr val="bg2">
                    <a:lumMod val="25000"/>
                  </a:schemeClr>
                </a:solidFill>
                <a:latin typeface="Times New Roman" panose="02020603050405020304" pitchFamily="18" charset="0"/>
                <a:ea typeface="Georgia" panose="02040502050405020303" pitchFamily="18" charset="0"/>
                <a:cs typeface="Georgia" panose="02040502050405020303" pitchFamily="18" charset="0"/>
              </a:rPr>
              <a:t>Misyonumuz:</a:t>
            </a:r>
            <a:r>
              <a:rPr lang="tr-TR" sz="2000" spc="-10" dirty="0">
                <a:solidFill>
                  <a:schemeClr val="bg2">
                    <a:lumMod val="25000"/>
                  </a:schemeClr>
                </a:solidFill>
                <a:latin typeface="Times New Roman" panose="02020603050405020304" pitchFamily="18" charset="0"/>
                <a:ea typeface="Georgia" panose="02040502050405020303" pitchFamily="18" charset="0"/>
                <a:cs typeface="Georgia" panose="02040502050405020303" pitchFamily="18" charset="0"/>
              </a:rPr>
              <a:t> </a:t>
            </a:r>
          </a:p>
          <a:p>
            <a:pPr algn="r"/>
            <a:r>
              <a:rPr lang="tr-TR" sz="1600" spc="-10" dirty="0">
                <a:effectLst/>
                <a:latin typeface="Times New Roman" panose="02020603050405020304" pitchFamily="18" charset="0"/>
                <a:ea typeface="Georgia" panose="02040502050405020303" pitchFamily="18" charset="0"/>
                <a:cs typeface="Georgia" panose="02040502050405020303" pitchFamily="18" charset="0"/>
              </a:rPr>
              <a:t>Ulusal ve evrensel değerlerin farkında olup, değişime ve gelişime açık, Atatürk ilkelerine bağlı, demokratik toplum düzenini benimseyen, kendine güvenen, çevresine saygılı, yaratıcı ve farklı düşünebilen, sorumluluk sahibi bireyler yetiştirmek.</a:t>
            </a:r>
            <a:endParaRPr lang="tr-TR" sz="1600" dirty="0"/>
          </a:p>
        </p:txBody>
      </p:sp>
      <p:sp>
        <p:nvSpPr>
          <p:cNvPr id="10" name="Metin kutusu 9">
            <a:extLst>
              <a:ext uri="{FF2B5EF4-FFF2-40B4-BE49-F238E27FC236}">
                <a16:creationId xmlns:a16="http://schemas.microsoft.com/office/drawing/2014/main" id="{6E49D40B-3621-AA04-DC1D-CBF9D0EC7A62}"/>
              </a:ext>
            </a:extLst>
          </p:cNvPr>
          <p:cNvSpPr txBox="1"/>
          <p:nvPr/>
        </p:nvSpPr>
        <p:spPr>
          <a:xfrm>
            <a:off x="7540689" y="2172433"/>
            <a:ext cx="2952168" cy="1631216"/>
          </a:xfrm>
          <a:prstGeom prst="rect">
            <a:avLst/>
          </a:prstGeom>
          <a:noFill/>
        </p:spPr>
        <p:txBody>
          <a:bodyPr wrap="square" rtlCol="0">
            <a:spAutoFit/>
          </a:bodyPr>
          <a:lstStyle/>
          <a:p>
            <a:r>
              <a:rPr lang="tr-TR" sz="2000" b="1" u="sng" dirty="0">
                <a:solidFill>
                  <a:schemeClr val="accent2">
                    <a:lumMod val="75000"/>
                  </a:schemeClr>
                </a:solidFill>
                <a:effectLst/>
                <a:latin typeface="Times New Roman" panose="02020603050405020304" pitchFamily="18" charset="0"/>
                <a:ea typeface="Georgia" panose="02040502050405020303" pitchFamily="18" charset="0"/>
                <a:cs typeface="Georgia" panose="02040502050405020303" pitchFamily="18" charset="0"/>
              </a:rPr>
              <a:t>Vizyonumuz: </a:t>
            </a:r>
          </a:p>
          <a:p>
            <a:r>
              <a:rPr lang="tr-TR" sz="1600" dirty="0">
                <a:effectLst/>
                <a:latin typeface="Times New Roman" panose="02020603050405020304" pitchFamily="18" charset="0"/>
                <a:ea typeface="Georgia" panose="02040502050405020303" pitchFamily="18" charset="0"/>
                <a:cs typeface="Georgia" panose="02040502050405020303" pitchFamily="18" charset="0"/>
              </a:rPr>
              <a:t>Okulumuzu; öğrencileri, öğretmenleri ve velileri ile çevrede örnek gösterebilecek, gurur duyacak, başarılı bir kurum haline getirmek. </a:t>
            </a:r>
            <a:endParaRPr lang="tr-TR" dirty="0"/>
          </a:p>
        </p:txBody>
      </p:sp>
      <p:sp>
        <p:nvSpPr>
          <p:cNvPr id="11" name="Metin kutusu 10">
            <a:extLst>
              <a:ext uri="{FF2B5EF4-FFF2-40B4-BE49-F238E27FC236}">
                <a16:creationId xmlns:a16="http://schemas.microsoft.com/office/drawing/2014/main" id="{5CC09DEB-93E1-5517-56CF-D6F6A37701E7}"/>
              </a:ext>
            </a:extLst>
          </p:cNvPr>
          <p:cNvSpPr txBox="1"/>
          <p:nvPr/>
        </p:nvSpPr>
        <p:spPr>
          <a:xfrm>
            <a:off x="7030720" y="4836160"/>
            <a:ext cx="184731" cy="369332"/>
          </a:xfrm>
          <a:prstGeom prst="rect">
            <a:avLst/>
          </a:prstGeom>
          <a:noFill/>
        </p:spPr>
        <p:txBody>
          <a:bodyPr wrap="none" rtlCol="0">
            <a:spAutoFit/>
          </a:bodyPr>
          <a:lstStyle/>
          <a:p>
            <a:endParaRPr lang="tr-TR" dirty="0"/>
          </a:p>
        </p:txBody>
      </p:sp>
      <p:sp>
        <p:nvSpPr>
          <p:cNvPr id="12" name="Metin kutusu 11">
            <a:extLst>
              <a:ext uri="{FF2B5EF4-FFF2-40B4-BE49-F238E27FC236}">
                <a16:creationId xmlns:a16="http://schemas.microsoft.com/office/drawing/2014/main" id="{F33B63E7-FFEA-BA63-7371-23B9C7972D4E}"/>
              </a:ext>
            </a:extLst>
          </p:cNvPr>
          <p:cNvSpPr txBox="1"/>
          <p:nvPr/>
        </p:nvSpPr>
        <p:spPr>
          <a:xfrm>
            <a:off x="5413592" y="5442776"/>
            <a:ext cx="5246429" cy="1077218"/>
          </a:xfrm>
          <a:prstGeom prst="rect">
            <a:avLst/>
          </a:prstGeom>
          <a:noFill/>
        </p:spPr>
        <p:txBody>
          <a:bodyPr wrap="square" rtlCol="0">
            <a:spAutoFit/>
          </a:bodyPr>
          <a:lstStyle/>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5) Etkili okul içi ve dışı iletişim</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6) Hakkaniyet ve eşitlik</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7) Sorumluluk</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8) Din, ahlak ve değerlere bağlılık</a:t>
            </a:r>
            <a:endParaRPr lang="tr-TR" dirty="0"/>
          </a:p>
        </p:txBody>
      </p:sp>
      <p:sp>
        <p:nvSpPr>
          <p:cNvPr id="13" name="Metin kutusu 12">
            <a:extLst>
              <a:ext uri="{FF2B5EF4-FFF2-40B4-BE49-F238E27FC236}">
                <a16:creationId xmlns:a16="http://schemas.microsoft.com/office/drawing/2014/main" id="{2BB6566B-09CA-B82E-E9D8-6B9C5D661B7B}"/>
              </a:ext>
            </a:extLst>
          </p:cNvPr>
          <p:cNvSpPr txBox="1"/>
          <p:nvPr/>
        </p:nvSpPr>
        <p:spPr>
          <a:xfrm>
            <a:off x="1491397" y="5131608"/>
            <a:ext cx="5246429" cy="1384995"/>
          </a:xfrm>
          <a:prstGeom prst="rect">
            <a:avLst/>
          </a:prstGeom>
          <a:noFill/>
        </p:spPr>
        <p:txBody>
          <a:bodyPr wrap="square" rtlCol="0">
            <a:spAutoFit/>
          </a:bodyPr>
          <a:lstStyle/>
          <a:p>
            <a:pPr marL="608330" marR="645795" algn="just"/>
            <a:r>
              <a:rPr lang="tr-TR" sz="2000" b="1" u="sng" spc="0" dirty="0">
                <a:solidFill>
                  <a:srgbClr val="00B050"/>
                </a:solidFill>
                <a:latin typeface="Times New Roman" panose="02020603050405020304" pitchFamily="18" charset="0"/>
                <a:ea typeface="Times New Roman" panose="02020603050405020304" pitchFamily="18" charset="0"/>
              </a:rPr>
              <a:t>Temel</a:t>
            </a:r>
            <a:r>
              <a:rPr lang="tr-TR" sz="2000" b="1" u="sng" spc="25" dirty="0">
                <a:solidFill>
                  <a:srgbClr val="00B050"/>
                </a:solidFill>
                <a:latin typeface="Times New Roman" panose="02020603050405020304" pitchFamily="18" charset="0"/>
                <a:ea typeface="Times New Roman" panose="02020603050405020304" pitchFamily="18" charset="0"/>
              </a:rPr>
              <a:t> </a:t>
            </a:r>
            <a:r>
              <a:rPr lang="tr-TR" sz="2000" b="1" u="sng" spc="-10" dirty="0">
                <a:solidFill>
                  <a:srgbClr val="00B050"/>
                </a:solidFill>
                <a:latin typeface="Times New Roman" panose="02020603050405020304" pitchFamily="18" charset="0"/>
                <a:ea typeface="Times New Roman" panose="02020603050405020304" pitchFamily="18" charset="0"/>
              </a:rPr>
              <a:t>Değerler</a:t>
            </a:r>
            <a:r>
              <a:rPr lang="tr-TR" sz="2000" b="1" u="sng" dirty="0">
                <a:solidFill>
                  <a:srgbClr val="00B050"/>
                </a:solidFill>
                <a:latin typeface="Times New Roman" panose="02020603050405020304" pitchFamily="18" charset="0"/>
                <a:ea typeface="Times New Roman" panose="02020603050405020304" pitchFamily="18" charset="0"/>
              </a:rPr>
              <a:t>imiz:</a:t>
            </a:r>
            <a:endParaRPr lang="tr-TR" sz="2000" u="sng" dirty="0">
              <a:solidFill>
                <a:srgbClr val="00B050"/>
              </a:solidFill>
              <a:latin typeface="Times New Roman" panose="02020603050405020304" pitchFamily="18" charset="0"/>
              <a:ea typeface="Georgia" panose="02040502050405020303" pitchFamily="18" charset="0"/>
              <a:cs typeface="Georgia" panose="02040502050405020303" pitchFamily="18" charset="0"/>
            </a:endParaRPr>
          </a:p>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1) Nitelikli eğitim</a:t>
            </a:r>
          </a:p>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2) Bireysel öğrenme ve becerileri desteklemek</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3) Açıklık ve erişilebilirlik</a:t>
            </a:r>
            <a:endParaRPr lang="tr-TR" sz="1600" dirty="0">
              <a:latin typeface="Georgia" panose="02040502050405020303" pitchFamily="18" charset="0"/>
              <a:ea typeface="Georgia" panose="02040502050405020303" pitchFamily="18" charset="0"/>
              <a:cs typeface="Georgia" panose="02040502050405020303" pitchFamily="18" charset="0"/>
            </a:endParaRPr>
          </a:p>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4) Hesap verilebilirlik</a:t>
            </a:r>
            <a:endParaRPr lang="tr-TR" dirty="0"/>
          </a:p>
        </p:txBody>
      </p:sp>
      <p:sp>
        <p:nvSpPr>
          <p:cNvPr id="14" name="Metin kutusu 13">
            <a:extLst>
              <a:ext uri="{FF2B5EF4-FFF2-40B4-BE49-F238E27FC236}">
                <a16:creationId xmlns:a16="http://schemas.microsoft.com/office/drawing/2014/main" id="{98A20E8C-966C-DFB4-294A-705C8EA2F007}"/>
              </a:ext>
            </a:extLst>
          </p:cNvPr>
          <p:cNvSpPr txBox="1"/>
          <p:nvPr/>
        </p:nvSpPr>
        <p:spPr>
          <a:xfrm>
            <a:off x="1" y="964926"/>
            <a:ext cx="10691812" cy="523220"/>
          </a:xfrm>
          <a:prstGeom prst="rect">
            <a:avLst/>
          </a:prstGeom>
          <a:solidFill>
            <a:schemeClr val="accent4">
              <a:lumMod val="20000"/>
              <a:lumOff val="80000"/>
            </a:schemeClr>
          </a:solidFill>
        </p:spPr>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MİSYONUMUZ, VİZYONUMUZ VE TEMEL DEĞERLERİMİZ</a:t>
            </a:r>
          </a:p>
        </p:txBody>
      </p:sp>
      <p:sp>
        <p:nvSpPr>
          <p:cNvPr id="2" name="Slayt Numarası Yer Tutucusu 1">
            <a:extLst>
              <a:ext uri="{FF2B5EF4-FFF2-40B4-BE49-F238E27FC236}">
                <a16:creationId xmlns:a16="http://schemas.microsoft.com/office/drawing/2014/main" id="{8DBCC1D0-00EC-FAE2-DE3F-FEAE60BAB8E5}"/>
              </a:ext>
            </a:extLst>
          </p:cNvPr>
          <p:cNvSpPr>
            <a:spLocks noGrp="1"/>
          </p:cNvSpPr>
          <p:nvPr>
            <p:ph type="sldNum" sz="quarter" idx="12"/>
          </p:nvPr>
        </p:nvSpPr>
        <p:spPr/>
        <p:txBody>
          <a:bodyPr/>
          <a:lstStyle/>
          <a:p>
            <a:fld id="{19EE8329-F578-4CF4-800C-9322B014EEA3}" type="slidenum">
              <a:rPr lang="tr-TR" smtClean="0"/>
              <a:t>3</a:t>
            </a:fld>
            <a:endParaRPr lang="tr-TR"/>
          </a:p>
        </p:txBody>
      </p:sp>
    </p:spTree>
    <p:extLst>
      <p:ext uri="{BB962C8B-B14F-4D97-AF65-F5344CB8AC3E}">
        <p14:creationId xmlns:p14="http://schemas.microsoft.com/office/powerpoint/2010/main" val="3826342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F5D7185-21DB-AC3F-6F3A-BD70324A1F3D}"/>
              </a:ext>
            </a:extLst>
          </p:cNvPr>
          <p:cNvSpPr txBox="1"/>
          <p:nvPr/>
        </p:nvSpPr>
        <p:spPr>
          <a:xfrm>
            <a:off x="1" y="1025886"/>
            <a:ext cx="10691812" cy="523220"/>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2800" b="1" dirty="0">
                <a:latin typeface="Times New Roman" panose="02020603050405020304" pitchFamily="18" charset="0"/>
                <a:ea typeface="Georgia" panose="02040502050405020303" pitchFamily="18" charset="0"/>
                <a:cs typeface="Georgia" panose="02040502050405020303" pitchFamily="18" charset="0"/>
              </a:rPr>
              <a:t>DÜRÜSTLÜK MANAVI ETKİNLİĞİMİZ</a:t>
            </a:r>
            <a:endParaRPr lang="tr-TR" sz="28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20484" name="Picture 4">
            <a:extLst>
              <a:ext uri="{FF2B5EF4-FFF2-40B4-BE49-F238E27FC236}">
                <a16:creationId xmlns:a16="http://schemas.microsoft.com/office/drawing/2014/main" id="{C24AFE2F-4077-B436-2E94-6001DA823F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45" t="2129" r="22933" b="4130"/>
          <a:stretch/>
        </p:blipFill>
        <p:spPr bwMode="auto">
          <a:xfrm>
            <a:off x="243839" y="1666240"/>
            <a:ext cx="5800263" cy="5029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9635AE7C-40FA-E949-B9CA-425998D28D13}"/>
              </a:ext>
            </a:extLst>
          </p:cNvPr>
          <p:cNvSpPr txBox="1"/>
          <p:nvPr/>
        </p:nvSpPr>
        <p:spPr>
          <a:xfrm>
            <a:off x="6258560" y="1889820"/>
            <a:ext cx="3972560" cy="4247317"/>
          </a:xfrm>
          <a:prstGeom prst="rect">
            <a:avLst/>
          </a:prstGeom>
          <a:noFill/>
        </p:spPr>
        <p:txBody>
          <a:bodyPr wrap="square">
            <a:spAutoFit/>
          </a:bodyPr>
          <a:lstStyle/>
          <a:p>
            <a:r>
              <a:rPr lang="tr-TR" b="0" i="0" dirty="0">
                <a:solidFill>
                  <a:srgbClr val="212529"/>
                </a:solidFill>
                <a:effectLst/>
                <a:latin typeface="MyriadPro"/>
              </a:rPr>
              <a:t>Okulumuz </a:t>
            </a:r>
            <a:r>
              <a:rPr lang="tr-TR" b="0" i="0" dirty="0" err="1">
                <a:solidFill>
                  <a:srgbClr val="212529"/>
                </a:solidFill>
                <a:effectLst/>
                <a:latin typeface="MyriadPro"/>
              </a:rPr>
              <a:t>Degerler</a:t>
            </a:r>
            <a:r>
              <a:rPr lang="tr-TR" b="0" i="0" dirty="0">
                <a:solidFill>
                  <a:srgbClr val="212529"/>
                </a:solidFill>
                <a:effectLst/>
                <a:latin typeface="MyriadPro"/>
              </a:rPr>
              <a:t> Eğitimi (</a:t>
            </a:r>
            <a:r>
              <a:rPr lang="tr-TR" b="0" i="0" dirty="0" err="1">
                <a:solidFill>
                  <a:srgbClr val="212529"/>
                </a:solidFill>
                <a:effectLst/>
                <a:latin typeface="MyriadPro"/>
              </a:rPr>
              <a:t>Çedes</a:t>
            </a:r>
            <a:r>
              <a:rPr lang="tr-TR" b="0" i="0" dirty="0">
                <a:solidFill>
                  <a:srgbClr val="212529"/>
                </a:solidFill>
                <a:effectLst/>
                <a:latin typeface="MyriadPro"/>
              </a:rPr>
              <a:t>) kapsamında "Dürüstlük </a:t>
            </a:r>
            <a:r>
              <a:rPr lang="tr-TR" b="0" i="0" dirty="0" err="1">
                <a:solidFill>
                  <a:srgbClr val="212529"/>
                </a:solidFill>
                <a:effectLst/>
                <a:latin typeface="MyriadPro"/>
              </a:rPr>
              <a:t>Manavı"adlı</a:t>
            </a:r>
            <a:r>
              <a:rPr lang="tr-TR" b="0" i="0" dirty="0">
                <a:solidFill>
                  <a:srgbClr val="212529"/>
                </a:solidFill>
                <a:effectLst/>
                <a:latin typeface="MyriadPro"/>
              </a:rPr>
              <a:t> etkinlik düzenlendi. Öğrenciler çeşitli meyvelerin konulduğu ve başında kimse bulunmayan manavdan alışveriş yapıp aldıkları meyvelerin parasını tezgahtaki kutuya bıraktılar. Başında kimse olmayan Dürüstlük Manavında öğrenciler, hem sağlıklı beslendiler hem de "Emrolduğu gibi dosdoğru ol" ayetindeki emre uyarak aldıkları meyvelerin ücretlerini kendileri bıraktılar. Böylece hayatın içinde yaşarken doğruluğu dürüstlüğü uygulamalı olarak yaşamış ve öğrenmiş oldular.</a:t>
            </a:r>
            <a:endParaRPr lang="tr-TR" dirty="0"/>
          </a:p>
        </p:txBody>
      </p:sp>
      <p:sp>
        <p:nvSpPr>
          <p:cNvPr id="2" name="Slayt Numarası Yer Tutucusu 1">
            <a:extLst>
              <a:ext uri="{FF2B5EF4-FFF2-40B4-BE49-F238E27FC236}">
                <a16:creationId xmlns:a16="http://schemas.microsoft.com/office/drawing/2014/main" id="{FA330E36-A35F-394D-3343-B8946FD2F45F}"/>
              </a:ext>
            </a:extLst>
          </p:cNvPr>
          <p:cNvSpPr>
            <a:spLocks noGrp="1"/>
          </p:cNvSpPr>
          <p:nvPr>
            <p:ph type="sldNum" sz="quarter" idx="12"/>
          </p:nvPr>
        </p:nvSpPr>
        <p:spPr/>
        <p:txBody>
          <a:bodyPr/>
          <a:lstStyle/>
          <a:p>
            <a:fld id="{19EE8329-F578-4CF4-800C-9322B014EEA3}" type="slidenum">
              <a:rPr lang="tr-TR" smtClean="0"/>
              <a:t>30</a:t>
            </a:fld>
            <a:endParaRPr lang="tr-TR"/>
          </a:p>
        </p:txBody>
      </p:sp>
    </p:spTree>
    <p:extLst>
      <p:ext uri="{BB962C8B-B14F-4D97-AF65-F5344CB8AC3E}">
        <p14:creationId xmlns:p14="http://schemas.microsoft.com/office/powerpoint/2010/main" val="3086283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050A568-E690-069F-AB11-249948799174}"/>
              </a:ext>
            </a:extLst>
          </p:cNvPr>
          <p:cNvSpPr txBox="1"/>
          <p:nvPr/>
        </p:nvSpPr>
        <p:spPr>
          <a:xfrm>
            <a:off x="1" y="1025886"/>
            <a:ext cx="10691812" cy="523220"/>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2800" b="1" dirty="0">
                <a:latin typeface="Times New Roman" panose="02020603050405020304" pitchFamily="18" charset="0"/>
                <a:ea typeface="Georgia" panose="02040502050405020303" pitchFamily="18" charset="0"/>
                <a:cs typeface="Georgia" panose="02040502050405020303" pitchFamily="18" charset="0"/>
              </a:rPr>
              <a:t>SIFIR ATIK YARIŞMAMIZ</a:t>
            </a:r>
            <a:endParaRPr lang="tr-TR" sz="28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22530" name="Picture 2">
            <a:extLst>
              <a:ext uri="{FF2B5EF4-FFF2-40B4-BE49-F238E27FC236}">
                <a16:creationId xmlns:a16="http://schemas.microsoft.com/office/drawing/2014/main" id="{D7258D25-F6C6-65C1-3D04-263253B2C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9106"/>
            <a:ext cx="4064000" cy="5065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532" name="Picture 4">
            <a:extLst>
              <a:ext uri="{FF2B5EF4-FFF2-40B4-BE49-F238E27FC236}">
                <a16:creationId xmlns:a16="http://schemas.microsoft.com/office/drawing/2014/main" id="{951D4015-C0EF-3CC6-E0B6-4263E7D67C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33" b="29032"/>
          <a:stretch/>
        </p:blipFill>
        <p:spPr bwMode="auto">
          <a:xfrm>
            <a:off x="3874615" y="1549106"/>
            <a:ext cx="6630825" cy="28651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536" name="Picture 8">
            <a:extLst>
              <a:ext uri="{FF2B5EF4-FFF2-40B4-BE49-F238E27FC236}">
                <a16:creationId xmlns:a16="http://schemas.microsoft.com/office/drawing/2014/main" id="{5687ECA8-8BCB-09AE-0079-8F6ADD903C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254" b="24310"/>
          <a:stretch/>
        </p:blipFill>
        <p:spPr bwMode="auto">
          <a:xfrm>
            <a:off x="3874614" y="4081633"/>
            <a:ext cx="6498746" cy="24777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id="{609C94E7-1C3D-E094-E03B-12F8207EAC64}"/>
              </a:ext>
            </a:extLst>
          </p:cNvPr>
          <p:cNvSpPr>
            <a:spLocks noGrp="1"/>
          </p:cNvSpPr>
          <p:nvPr>
            <p:ph type="sldNum" sz="quarter" idx="12"/>
          </p:nvPr>
        </p:nvSpPr>
        <p:spPr/>
        <p:txBody>
          <a:bodyPr/>
          <a:lstStyle/>
          <a:p>
            <a:fld id="{19EE8329-F578-4CF4-800C-9322B014EEA3}" type="slidenum">
              <a:rPr lang="tr-TR" smtClean="0"/>
              <a:t>31</a:t>
            </a:fld>
            <a:endParaRPr lang="tr-TR"/>
          </a:p>
        </p:txBody>
      </p:sp>
    </p:spTree>
    <p:extLst>
      <p:ext uri="{BB962C8B-B14F-4D97-AF65-F5344CB8AC3E}">
        <p14:creationId xmlns:p14="http://schemas.microsoft.com/office/powerpoint/2010/main" val="2650005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6E1C628-B62C-8766-947B-87F9EB0A6022}"/>
              </a:ext>
            </a:extLst>
          </p:cNvPr>
          <p:cNvSpPr txBox="1"/>
          <p:nvPr/>
        </p:nvSpPr>
        <p:spPr>
          <a:xfrm>
            <a:off x="1" y="1025886"/>
            <a:ext cx="10691812" cy="523220"/>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2800" b="1" dirty="0">
                <a:latin typeface="Times New Roman" panose="02020603050405020304" pitchFamily="18" charset="0"/>
                <a:ea typeface="Georgia" panose="02040502050405020303" pitchFamily="18" charset="0"/>
                <a:cs typeface="Georgia" panose="02040502050405020303" pitchFamily="18" charset="0"/>
              </a:rPr>
              <a:t>ANNELİK MEKTEBİ BULUŞMALARI</a:t>
            </a:r>
            <a:endParaRPr lang="tr-TR" sz="28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24578" name="Picture 2" descr="19-01-2023">
            <a:extLst>
              <a:ext uri="{FF2B5EF4-FFF2-40B4-BE49-F238E27FC236}">
                <a16:creationId xmlns:a16="http://schemas.microsoft.com/office/drawing/2014/main" id="{D8C4B987-8D8E-5110-4036-F51A8088A2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9" b="10932"/>
          <a:stretch/>
        </p:blipFill>
        <p:spPr bwMode="auto">
          <a:xfrm>
            <a:off x="5008880" y="3039860"/>
            <a:ext cx="5550853" cy="3037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588DF729-ED66-DF2B-329F-3DD754FF1810}"/>
              </a:ext>
            </a:extLst>
          </p:cNvPr>
          <p:cNvSpPr txBox="1"/>
          <p:nvPr/>
        </p:nvSpPr>
        <p:spPr>
          <a:xfrm>
            <a:off x="467360" y="1889760"/>
            <a:ext cx="9926320" cy="923330"/>
          </a:xfrm>
          <a:prstGeom prst="rect">
            <a:avLst/>
          </a:prstGeom>
          <a:noFill/>
        </p:spPr>
        <p:txBody>
          <a:bodyPr wrap="square">
            <a:spAutoFit/>
          </a:bodyPr>
          <a:lstStyle/>
          <a:p>
            <a:pPr algn="just"/>
            <a:r>
              <a:rPr lang="tr-TR" dirty="0"/>
              <a:t>          Değerler kulübümüzün düzenlediği "Annelik Mektebi "etkinliği kapsamında değerli velilerimiz tüm yıl boyunca okulumuz kütüphanesinde kitaplar okuyarak daha bilinçli nesiller yetiştirmek için bir araya geldiler.</a:t>
            </a:r>
          </a:p>
        </p:txBody>
      </p:sp>
      <p:pic>
        <p:nvPicPr>
          <p:cNvPr id="24580" name="Picture 4">
            <a:extLst>
              <a:ext uri="{FF2B5EF4-FFF2-40B4-BE49-F238E27FC236}">
                <a16:creationId xmlns:a16="http://schemas.microsoft.com/office/drawing/2014/main" id="{DF679D57-CDC8-D7F5-6844-9CE71082DE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940" r="6676" b="2783"/>
          <a:stretch/>
        </p:blipFill>
        <p:spPr bwMode="auto">
          <a:xfrm>
            <a:off x="213360" y="3039860"/>
            <a:ext cx="5021439" cy="3037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ayt Numarası Yer Tutucusu 1">
            <a:extLst>
              <a:ext uri="{FF2B5EF4-FFF2-40B4-BE49-F238E27FC236}">
                <a16:creationId xmlns:a16="http://schemas.microsoft.com/office/drawing/2014/main" id="{C6CE6E8E-49D5-DF79-FAD9-9C06CC7D9C26}"/>
              </a:ext>
            </a:extLst>
          </p:cNvPr>
          <p:cNvSpPr>
            <a:spLocks noGrp="1"/>
          </p:cNvSpPr>
          <p:nvPr>
            <p:ph type="sldNum" sz="quarter" idx="12"/>
          </p:nvPr>
        </p:nvSpPr>
        <p:spPr/>
        <p:txBody>
          <a:bodyPr/>
          <a:lstStyle/>
          <a:p>
            <a:fld id="{19EE8329-F578-4CF4-800C-9322B014EEA3}" type="slidenum">
              <a:rPr lang="tr-TR" smtClean="0"/>
              <a:t>32</a:t>
            </a:fld>
            <a:endParaRPr lang="tr-TR"/>
          </a:p>
        </p:txBody>
      </p:sp>
    </p:spTree>
    <p:extLst>
      <p:ext uri="{BB962C8B-B14F-4D97-AF65-F5344CB8AC3E}">
        <p14:creationId xmlns:p14="http://schemas.microsoft.com/office/powerpoint/2010/main" val="2643201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3CBBFE0E-5E2B-DA6A-A829-02D12DDD4DCB}"/>
              </a:ext>
            </a:extLst>
          </p:cNvPr>
          <p:cNvSpPr txBox="1"/>
          <p:nvPr/>
        </p:nvSpPr>
        <p:spPr>
          <a:xfrm>
            <a:off x="-1" y="1121231"/>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effectLst/>
                <a:latin typeface="Times New Roman" panose="02020603050405020304" pitchFamily="18" charset="0"/>
                <a:ea typeface="Georgia" panose="02040502050405020303" pitchFamily="18" charset="0"/>
                <a:cs typeface="Georgia" panose="02040502050405020303" pitchFamily="18" charset="0"/>
              </a:rPr>
              <a:t>OKUL GELİR-</a:t>
            </a:r>
            <a:r>
              <a:rPr lang="tr-TR" sz="3200" b="1" dirty="0">
                <a:latin typeface="Times New Roman" panose="02020603050405020304" pitchFamily="18" charset="0"/>
                <a:ea typeface="Georgia" panose="02040502050405020303" pitchFamily="18" charset="0"/>
                <a:cs typeface="Georgia" panose="02040502050405020303" pitchFamily="18" charset="0"/>
              </a:rPr>
              <a:t>GİDER TABLOMUZ</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graphicFrame>
        <p:nvGraphicFramePr>
          <p:cNvPr id="5" name="Tablo 4">
            <a:extLst>
              <a:ext uri="{FF2B5EF4-FFF2-40B4-BE49-F238E27FC236}">
                <a16:creationId xmlns:a16="http://schemas.microsoft.com/office/drawing/2014/main" id="{1E897757-5982-7EBE-E764-2637DC686544}"/>
              </a:ext>
            </a:extLst>
          </p:cNvPr>
          <p:cNvGraphicFramePr>
            <a:graphicFrameLocks noGrp="1"/>
          </p:cNvGraphicFramePr>
          <p:nvPr>
            <p:extLst>
              <p:ext uri="{D42A27DB-BD31-4B8C-83A1-F6EECF244321}">
                <p14:modId xmlns:p14="http://schemas.microsoft.com/office/powerpoint/2010/main" val="1585174655"/>
              </p:ext>
            </p:extLst>
          </p:nvPr>
        </p:nvGraphicFramePr>
        <p:xfrm>
          <a:off x="1011274" y="2086052"/>
          <a:ext cx="9106118" cy="3387570"/>
        </p:xfrm>
        <a:graphic>
          <a:graphicData uri="http://schemas.openxmlformats.org/drawingml/2006/table">
            <a:tbl>
              <a:tblPr firstRow="1" firstCol="1" lastRow="1" lastCol="1" bandRow="1" bandCol="1">
                <a:tableStyleId>{5C22544A-7EE6-4342-B048-85BDC9FD1C3A}</a:tableStyleId>
              </a:tblPr>
              <a:tblGrid>
                <a:gridCol w="2952366">
                  <a:extLst>
                    <a:ext uri="{9D8B030D-6E8A-4147-A177-3AD203B41FA5}">
                      <a16:colId xmlns:a16="http://schemas.microsoft.com/office/drawing/2014/main" val="3435769158"/>
                    </a:ext>
                  </a:extLst>
                </a:gridCol>
                <a:gridCol w="977150">
                  <a:extLst>
                    <a:ext uri="{9D8B030D-6E8A-4147-A177-3AD203B41FA5}">
                      <a16:colId xmlns:a16="http://schemas.microsoft.com/office/drawing/2014/main" val="2970944437"/>
                    </a:ext>
                  </a:extLst>
                </a:gridCol>
                <a:gridCol w="1038906">
                  <a:extLst>
                    <a:ext uri="{9D8B030D-6E8A-4147-A177-3AD203B41FA5}">
                      <a16:colId xmlns:a16="http://schemas.microsoft.com/office/drawing/2014/main" val="336705576"/>
                    </a:ext>
                  </a:extLst>
                </a:gridCol>
                <a:gridCol w="979143">
                  <a:extLst>
                    <a:ext uri="{9D8B030D-6E8A-4147-A177-3AD203B41FA5}">
                      <a16:colId xmlns:a16="http://schemas.microsoft.com/office/drawing/2014/main" val="2908110583"/>
                    </a:ext>
                  </a:extLst>
                </a:gridCol>
                <a:gridCol w="1052851">
                  <a:extLst>
                    <a:ext uri="{9D8B030D-6E8A-4147-A177-3AD203B41FA5}">
                      <a16:colId xmlns:a16="http://schemas.microsoft.com/office/drawing/2014/main" val="3638551761"/>
                    </a:ext>
                  </a:extLst>
                </a:gridCol>
                <a:gridCol w="1052851">
                  <a:extLst>
                    <a:ext uri="{9D8B030D-6E8A-4147-A177-3AD203B41FA5}">
                      <a16:colId xmlns:a16="http://schemas.microsoft.com/office/drawing/2014/main" val="1845279742"/>
                    </a:ext>
                  </a:extLst>
                </a:gridCol>
                <a:gridCol w="1052851">
                  <a:extLst>
                    <a:ext uri="{9D8B030D-6E8A-4147-A177-3AD203B41FA5}">
                      <a16:colId xmlns:a16="http://schemas.microsoft.com/office/drawing/2014/main" val="606695219"/>
                    </a:ext>
                  </a:extLst>
                </a:gridCol>
              </a:tblGrid>
              <a:tr h="338757">
                <a:tc>
                  <a:txBody>
                    <a:bodyPr/>
                    <a:lstStyle/>
                    <a:p>
                      <a:pPr marL="67945" algn="ctr">
                        <a:lnSpc>
                          <a:spcPts val="1170"/>
                        </a:lnSpc>
                      </a:pPr>
                      <a:r>
                        <a:rPr lang="tr-TR" sz="1400" spc="-10">
                          <a:solidFill>
                            <a:schemeClr val="tx1"/>
                          </a:solidFill>
                          <a:effectLst/>
                          <a:latin typeface="Times New Roman" panose="02020603050405020304" pitchFamily="18" charset="0"/>
                          <a:cs typeface="Times New Roman" panose="02020603050405020304" pitchFamily="18" charset="0"/>
                        </a:rPr>
                        <a:t>YILLAR</a:t>
                      </a:r>
                      <a:endParaRPr lang="tr-TR" sz="18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marL="10160" algn="ctr">
                        <a:lnSpc>
                          <a:spcPts val="1170"/>
                        </a:lnSpc>
                      </a:pPr>
                      <a:r>
                        <a:rPr lang="tr-TR" sz="1400" spc="-20" dirty="0">
                          <a:solidFill>
                            <a:schemeClr val="tx1"/>
                          </a:solidFill>
                          <a:effectLst/>
                          <a:latin typeface="Times New Roman" panose="02020603050405020304" pitchFamily="18" charset="0"/>
                          <a:cs typeface="Times New Roman" panose="02020603050405020304" pitchFamily="18" charset="0"/>
                        </a:rPr>
                        <a:t>2022</a:t>
                      </a:r>
                      <a:endParaRPr lang="tr-TR" sz="18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tr-TR"/>
                    </a:p>
                  </a:txBody>
                  <a:tcPr/>
                </a:tc>
                <a:tc gridSpan="2">
                  <a:txBody>
                    <a:bodyPr/>
                    <a:lstStyle/>
                    <a:p>
                      <a:pPr marL="13970" algn="ctr">
                        <a:lnSpc>
                          <a:spcPts val="1170"/>
                        </a:lnSpc>
                      </a:pPr>
                      <a:r>
                        <a:rPr lang="tr-TR" sz="1400" spc="-20" dirty="0">
                          <a:solidFill>
                            <a:schemeClr val="tx1"/>
                          </a:solidFill>
                          <a:effectLst/>
                          <a:latin typeface="Times New Roman" panose="02020603050405020304" pitchFamily="18" charset="0"/>
                          <a:cs typeface="Times New Roman" panose="02020603050405020304" pitchFamily="18" charset="0"/>
                        </a:rPr>
                        <a:t>2023</a:t>
                      </a:r>
                      <a:endParaRPr lang="tr-TR" sz="18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marL="13970" algn="ctr">
                        <a:lnSpc>
                          <a:spcPts val="1170"/>
                        </a:lnSpc>
                      </a:pPr>
                      <a:r>
                        <a:rPr lang="tr-TR" sz="1400" b="1" kern="1200" spc="-20" dirty="0">
                          <a:solidFill>
                            <a:schemeClr val="tx1"/>
                          </a:solidFill>
                          <a:effectLst/>
                          <a:latin typeface="Times New Roman" panose="02020603050405020304" pitchFamily="18" charset="0"/>
                          <a:ea typeface="+mn-ea"/>
                          <a:cs typeface="Times New Roman" panose="02020603050405020304" pitchFamily="18" charset="0"/>
                        </a:rPr>
                        <a:t>2024</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13970" algn="ctr">
                        <a:lnSpc>
                          <a:spcPts val="1170"/>
                        </a:lnSpc>
                      </a:pPr>
                      <a:endParaRPr lang="tr-TR" sz="18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34918493"/>
                  </a:ext>
                </a:extLst>
              </a:tr>
              <a:tr h="338757">
                <a:tc>
                  <a:txBody>
                    <a:bodyPr/>
                    <a:lstStyle/>
                    <a:p>
                      <a:pPr marL="67945" algn="ctr">
                        <a:spcBef>
                          <a:spcPts val="25"/>
                        </a:spcBef>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rPr>
                        <a:t>HARCAMA</a:t>
                      </a:r>
                      <a:r>
                        <a:rPr lang="tr-TR" sz="1400" b="1" spc="140" dirty="0">
                          <a:solidFill>
                            <a:schemeClr val="tx1"/>
                          </a:solidFill>
                          <a:effectLst/>
                          <a:latin typeface="Times New Roman" panose="02020603050405020304" pitchFamily="18" charset="0"/>
                          <a:cs typeface="Times New Roman" panose="02020603050405020304" pitchFamily="18" charset="0"/>
                        </a:rPr>
                        <a:t> </a:t>
                      </a:r>
                      <a:r>
                        <a:rPr lang="tr-TR" sz="1400" b="1" spc="-10" dirty="0">
                          <a:solidFill>
                            <a:schemeClr val="tx1"/>
                          </a:solidFill>
                          <a:effectLst/>
                          <a:latin typeface="Times New Roman" panose="02020603050405020304" pitchFamily="18" charset="0"/>
                          <a:cs typeface="Times New Roman" panose="02020603050405020304" pitchFamily="18" charset="0"/>
                        </a:rPr>
                        <a:t>KALEMLERİ</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6675" algn="ctr">
                        <a:spcBef>
                          <a:spcPts val="25"/>
                        </a:spcBef>
                        <a:spcAft>
                          <a:spcPts val="0"/>
                        </a:spcAft>
                      </a:pPr>
                      <a:r>
                        <a:rPr lang="tr-TR" sz="1400" b="1" spc="-10" dirty="0">
                          <a:solidFill>
                            <a:schemeClr val="tx1"/>
                          </a:solidFill>
                          <a:effectLst/>
                          <a:latin typeface="Times New Roman" panose="02020603050405020304" pitchFamily="18" charset="0"/>
                          <a:cs typeface="Times New Roman" panose="02020603050405020304" pitchFamily="18" charset="0"/>
                        </a:rPr>
                        <a:t>GELİR</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8580" algn="ctr">
                        <a:spcBef>
                          <a:spcPts val="25"/>
                        </a:spcBef>
                        <a:spcAft>
                          <a:spcPts val="0"/>
                        </a:spcAft>
                      </a:pPr>
                      <a:r>
                        <a:rPr lang="tr-TR" sz="1400" b="1" spc="-10" dirty="0">
                          <a:solidFill>
                            <a:schemeClr val="tx1"/>
                          </a:solidFill>
                          <a:effectLst/>
                          <a:latin typeface="Times New Roman" panose="02020603050405020304" pitchFamily="18" charset="0"/>
                          <a:cs typeface="Times New Roman" panose="02020603050405020304" pitchFamily="18" charset="0"/>
                        </a:rPr>
                        <a:t>GİDER</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9215" algn="ctr">
                        <a:spcBef>
                          <a:spcPts val="25"/>
                        </a:spcBef>
                        <a:spcAft>
                          <a:spcPts val="0"/>
                        </a:spcAft>
                      </a:pPr>
                      <a:r>
                        <a:rPr lang="tr-TR" sz="1400" b="1" spc="-10" dirty="0">
                          <a:solidFill>
                            <a:schemeClr val="tx1"/>
                          </a:solidFill>
                          <a:effectLst/>
                          <a:latin typeface="Times New Roman" panose="02020603050405020304" pitchFamily="18" charset="0"/>
                          <a:cs typeface="Times New Roman" panose="02020603050405020304" pitchFamily="18" charset="0"/>
                        </a:rPr>
                        <a:t>GELİR</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9850" algn="ctr">
                        <a:spcBef>
                          <a:spcPts val="25"/>
                        </a:spcBef>
                        <a:spcAft>
                          <a:spcPts val="0"/>
                        </a:spcAft>
                      </a:pPr>
                      <a:r>
                        <a:rPr lang="tr-TR" sz="1400" b="1" spc="-10" dirty="0">
                          <a:solidFill>
                            <a:schemeClr val="tx1"/>
                          </a:solidFill>
                          <a:effectLst/>
                          <a:latin typeface="Times New Roman" panose="02020603050405020304" pitchFamily="18" charset="0"/>
                          <a:cs typeface="Times New Roman" panose="02020603050405020304" pitchFamily="18" charset="0"/>
                        </a:rPr>
                        <a:t>GİDER</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9215" algn="ctr">
                        <a:spcBef>
                          <a:spcPts val="25"/>
                        </a:spcBef>
                        <a:spcAft>
                          <a:spcPts val="0"/>
                        </a:spcAft>
                      </a:pPr>
                      <a:r>
                        <a:rPr lang="tr-TR" sz="1400" b="1" spc="-10" dirty="0">
                          <a:solidFill>
                            <a:schemeClr val="tx1"/>
                          </a:solidFill>
                          <a:effectLst/>
                          <a:latin typeface="Times New Roman" panose="02020603050405020304" pitchFamily="18" charset="0"/>
                          <a:cs typeface="Times New Roman" panose="02020603050405020304" pitchFamily="18" charset="0"/>
                        </a:rPr>
                        <a:t>GELİR</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9850" algn="ctr">
                        <a:spcBef>
                          <a:spcPts val="25"/>
                        </a:spcBef>
                        <a:spcAft>
                          <a:spcPts val="0"/>
                        </a:spcAft>
                      </a:pPr>
                      <a:r>
                        <a:rPr lang="tr-TR" sz="1400" b="1" spc="-10" dirty="0">
                          <a:solidFill>
                            <a:schemeClr val="tx1"/>
                          </a:solidFill>
                          <a:effectLst/>
                          <a:latin typeface="Times New Roman" panose="02020603050405020304" pitchFamily="18" charset="0"/>
                          <a:cs typeface="Times New Roman" panose="02020603050405020304" pitchFamily="18" charset="0"/>
                        </a:rPr>
                        <a:t>GİDER</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18878843"/>
                  </a:ext>
                </a:extLst>
              </a:tr>
              <a:tr h="338757">
                <a:tc>
                  <a:txBody>
                    <a:bodyPr/>
                    <a:lstStyle/>
                    <a:p>
                      <a:pPr marL="67945">
                        <a:lnSpc>
                          <a:spcPts val="1125"/>
                        </a:lnSpc>
                        <a:spcBef>
                          <a:spcPts val="30"/>
                        </a:spcBef>
                        <a:spcAft>
                          <a:spcPts val="0"/>
                        </a:spcAft>
                      </a:pPr>
                      <a:r>
                        <a:rPr lang="tr-TR" sz="1400" b="0" spc="-10" dirty="0">
                          <a:solidFill>
                            <a:schemeClr val="tx1"/>
                          </a:solidFill>
                          <a:effectLst/>
                          <a:latin typeface="Times New Roman" panose="02020603050405020304" pitchFamily="18" charset="0"/>
                          <a:cs typeface="Times New Roman" panose="02020603050405020304" pitchFamily="18" charset="0"/>
                        </a:rPr>
                        <a:t>Temizlik</a:t>
                      </a:r>
                      <a:endParaRPr lang="tr-TR" sz="18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8">
                  <a:txBody>
                    <a:bodyPr/>
                    <a:lstStyle/>
                    <a:p>
                      <a:pPr algn="ctr"/>
                      <a:r>
                        <a:rPr lang="tr-TR" sz="1400" b="1" dirty="0">
                          <a:solidFill>
                            <a:schemeClr val="tx1"/>
                          </a:solidFill>
                          <a:effectLst/>
                          <a:latin typeface="Times New Roman" panose="02020603050405020304" pitchFamily="18" charset="0"/>
                          <a:cs typeface="Times New Roman" panose="02020603050405020304" pitchFamily="18" charset="0"/>
                        </a:rPr>
                        <a:t>58.220,50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tr-TR" sz="1400" b="1">
                          <a:solidFill>
                            <a:schemeClr val="tx1"/>
                          </a:solidFill>
                          <a:effectLst/>
                          <a:latin typeface="Times New Roman" panose="02020603050405020304" pitchFamily="18" charset="0"/>
                          <a:cs typeface="Times New Roman" panose="02020603050405020304" pitchFamily="18" charset="0"/>
                        </a:rPr>
                        <a:t>33.200,00</a:t>
                      </a:r>
                      <a:endParaRPr lang="tr-TR" sz="1800" b="1">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8">
                  <a:txBody>
                    <a:bodyPr/>
                    <a:lstStyle/>
                    <a:p>
                      <a:pPr algn="ctr"/>
                      <a:r>
                        <a:rPr lang="tr-TR" sz="1400" b="1" dirty="0">
                          <a:solidFill>
                            <a:schemeClr val="tx1"/>
                          </a:solidFill>
                          <a:effectLst/>
                          <a:latin typeface="Times New Roman" panose="02020603050405020304" pitchFamily="18" charset="0"/>
                          <a:cs typeface="Times New Roman" panose="02020603050405020304" pitchFamily="18" charset="0"/>
                        </a:rPr>
                        <a:t>206.257,32</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64.900,00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8">
                  <a:txBody>
                    <a:bodyPr/>
                    <a:lstStyle/>
                    <a:p>
                      <a:pPr algn="ctr"/>
                      <a:r>
                        <a:rPr lang="tr-TR" sz="1400" b="1" kern="1200" dirty="0">
                          <a:solidFill>
                            <a:schemeClr val="tx1"/>
                          </a:solidFill>
                          <a:effectLst/>
                          <a:latin typeface="Times New Roman" panose="02020603050405020304" pitchFamily="18" charset="0"/>
                          <a:ea typeface="+mn-ea"/>
                          <a:cs typeface="Times New Roman" panose="02020603050405020304" pitchFamily="18" charset="0"/>
                        </a:rPr>
                        <a:t>142.000,00</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tr-TR" sz="1400" b="1" kern="1200" dirty="0">
                          <a:solidFill>
                            <a:schemeClr val="tx1"/>
                          </a:solidFill>
                          <a:effectLst/>
                          <a:latin typeface="Times New Roman" panose="02020603050405020304" pitchFamily="18" charset="0"/>
                          <a:ea typeface="+mn-ea"/>
                          <a:cs typeface="Times New Roman" panose="02020603050405020304" pitchFamily="18" charset="0"/>
                        </a:rPr>
                        <a:t>71.000,00</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3473200"/>
                  </a:ext>
                </a:extLst>
              </a:tr>
              <a:tr h="338757">
                <a:tc>
                  <a:txBody>
                    <a:bodyPr/>
                    <a:lstStyle/>
                    <a:p>
                      <a:pPr marL="67945">
                        <a:lnSpc>
                          <a:spcPts val="1125"/>
                        </a:lnSpc>
                        <a:spcBef>
                          <a:spcPts val="50"/>
                        </a:spcBef>
                        <a:spcAft>
                          <a:spcPts val="0"/>
                        </a:spcAft>
                      </a:pPr>
                      <a:r>
                        <a:rPr lang="tr-TR" sz="1400" b="0" spc="-35" dirty="0">
                          <a:solidFill>
                            <a:schemeClr val="tx1"/>
                          </a:solidFill>
                          <a:effectLst/>
                          <a:latin typeface="Times New Roman" panose="02020603050405020304" pitchFamily="18" charset="0"/>
                          <a:cs typeface="Times New Roman" panose="02020603050405020304" pitchFamily="18" charset="0"/>
                        </a:rPr>
                        <a:t>Küçük</a:t>
                      </a:r>
                      <a:r>
                        <a:rPr lang="tr-TR" sz="1400" b="0" spc="-15" dirty="0">
                          <a:solidFill>
                            <a:schemeClr val="tx1"/>
                          </a:solidFill>
                          <a:effectLst/>
                          <a:latin typeface="Times New Roman" panose="02020603050405020304" pitchFamily="18" charset="0"/>
                          <a:cs typeface="Times New Roman" panose="02020603050405020304" pitchFamily="18" charset="0"/>
                        </a:rPr>
                        <a:t> </a:t>
                      </a:r>
                      <a:r>
                        <a:rPr lang="tr-TR" sz="1400" b="0" spc="-10" dirty="0">
                          <a:solidFill>
                            <a:schemeClr val="tx1"/>
                          </a:solidFill>
                          <a:effectLst/>
                          <a:latin typeface="Times New Roman" panose="02020603050405020304" pitchFamily="18" charset="0"/>
                          <a:cs typeface="Times New Roman" panose="02020603050405020304" pitchFamily="18" charset="0"/>
                        </a:rPr>
                        <a:t>Onarım</a:t>
                      </a:r>
                      <a:endParaRPr lang="tr-TR" sz="18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12,450,50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75.757,32</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endParaRPr lang="tr-TR" sz="1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48090633"/>
                  </a:ext>
                </a:extLst>
              </a:tr>
              <a:tr h="338757">
                <a:tc>
                  <a:txBody>
                    <a:bodyPr/>
                    <a:lstStyle/>
                    <a:p>
                      <a:pPr marL="67945">
                        <a:spcBef>
                          <a:spcPts val="40"/>
                        </a:spcBef>
                        <a:spcAft>
                          <a:spcPts val="0"/>
                        </a:spcAft>
                      </a:pPr>
                      <a:r>
                        <a:rPr lang="tr-TR" sz="1400" b="0" spc="-20" dirty="0">
                          <a:solidFill>
                            <a:schemeClr val="tx1"/>
                          </a:solidFill>
                          <a:effectLst/>
                          <a:latin typeface="Times New Roman" panose="02020603050405020304" pitchFamily="18" charset="0"/>
                          <a:cs typeface="Times New Roman" panose="02020603050405020304" pitchFamily="18" charset="0"/>
                        </a:rPr>
                        <a:t>Bilgisayar</a:t>
                      </a:r>
                      <a:r>
                        <a:rPr lang="tr-TR" sz="1400" b="0" spc="15" dirty="0">
                          <a:solidFill>
                            <a:schemeClr val="tx1"/>
                          </a:solidFill>
                          <a:effectLst/>
                          <a:latin typeface="Times New Roman" panose="02020603050405020304" pitchFamily="18" charset="0"/>
                          <a:cs typeface="Times New Roman" panose="02020603050405020304" pitchFamily="18" charset="0"/>
                        </a:rPr>
                        <a:t> </a:t>
                      </a:r>
                      <a:r>
                        <a:rPr lang="tr-TR" sz="1400" b="0" spc="-10" dirty="0">
                          <a:solidFill>
                            <a:schemeClr val="tx1"/>
                          </a:solidFill>
                          <a:effectLst/>
                          <a:latin typeface="Times New Roman" panose="02020603050405020304" pitchFamily="18" charset="0"/>
                          <a:cs typeface="Times New Roman" panose="02020603050405020304" pitchFamily="18" charset="0"/>
                        </a:rPr>
                        <a:t>Harcamaları</a:t>
                      </a:r>
                      <a:endParaRPr lang="tr-TR" sz="18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tr-TR"/>
                    </a:p>
                  </a:txBody>
                  <a:tcPr/>
                </a:tc>
                <a:tc>
                  <a:txBody>
                    <a:bodyPr/>
                    <a:lstStyle/>
                    <a:p>
                      <a:pPr algn="ctr"/>
                      <a:r>
                        <a:rPr lang="tr-TR" sz="1400" b="1">
                          <a:solidFill>
                            <a:schemeClr val="tx1"/>
                          </a:solidFill>
                          <a:effectLst/>
                          <a:latin typeface="Times New Roman" panose="02020603050405020304" pitchFamily="18" charset="0"/>
                          <a:cs typeface="Times New Roman" panose="02020603050405020304" pitchFamily="18" charset="0"/>
                        </a:rPr>
                        <a:t>-</a:t>
                      </a:r>
                      <a:endParaRPr lang="tr-TR" sz="1800" b="1">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tr-TR"/>
                    </a:p>
                  </a:txBody>
                  <a:tcPr/>
                </a:tc>
                <a:tc>
                  <a:txBody>
                    <a:bodyPr/>
                    <a:lstStyle/>
                    <a:p>
                      <a:pPr algn="ctr"/>
                      <a:r>
                        <a:rPr lang="tr-TR" sz="1400" b="1">
                          <a:solidFill>
                            <a:schemeClr val="tx1"/>
                          </a:solidFill>
                          <a:effectLst/>
                          <a:latin typeface="Times New Roman" panose="02020603050405020304" pitchFamily="18" charset="0"/>
                          <a:cs typeface="Times New Roman" panose="02020603050405020304" pitchFamily="18" charset="0"/>
                        </a:rPr>
                        <a:t>-</a:t>
                      </a:r>
                      <a:endParaRPr lang="tr-TR" sz="1800" b="1">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pPr algn="ct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tr-TR" sz="1400" b="1" kern="120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2375060"/>
                  </a:ext>
                </a:extLst>
              </a:tr>
              <a:tr h="338757">
                <a:tc>
                  <a:txBody>
                    <a:bodyPr/>
                    <a:lstStyle/>
                    <a:p>
                      <a:pPr marL="67945">
                        <a:spcBef>
                          <a:spcPts val="40"/>
                        </a:spcBef>
                        <a:spcAft>
                          <a:spcPts val="0"/>
                        </a:spcAft>
                      </a:pPr>
                      <a:r>
                        <a:rPr lang="tr-TR" sz="1400" b="0" spc="-30" dirty="0">
                          <a:solidFill>
                            <a:schemeClr val="tx1"/>
                          </a:solidFill>
                          <a:effectLst/>
                          <a:latin typeface="Times New Roman" panose="02020603050405020304" pitchFamily="18" charset="0"/>
                          <a:cs typeface="Times New Roman" panose="02020603050405020304" pitchFamily="18" charset="0"/>
                        </a:rPr>
                        <a:t>Büro</a:t>
                      </a:r>
                      <a:r>
                        <a:rPr lang="tr-TR" sz="1400" b="0" dirty="0">
                          <a:solidFill>
                            <a:schemeClr val="tx1"/>
                          </a:solidFill>
                          <a:effectLst/>
                          <a:latin typeface="Times New Roman" panose="02020603050405020304" pitchFamily="18" charset="0"/>
                          <a:cs typeface="Times New Roman" panose="02020603050405020304" pitchFamily="18" charset="0"/>
                        </a:rPr>
                        <a:t> </a:t>
                      </a:r>
                      <a:r>
                        <a:rPr lang="tr-TR" sz="1400" b="0" spc="-30" dirty="0">
                          <a:solidFill>
                            <a:schemeClr val="tx1"/>
                          </a:solidFill>
                          <a:effectLst/>
                          <a:latin typeface="Times New Roman" panose="02020603050405020304" pitchFamily="18" charset="0"/>
                          <a:cs typeface="Times New Roman" panose="02020603050405020304" pitchFamily="18" charset="0"/>
                        </a:rPr>
                        <a:t>Makinaları</a:t>
                      </a:r>
                      <a:r>
                        <a:rPr lang="tr-TR" sz="1400" b="0" dirty="0">
                          <a:solidFill>
                            <a:schemeClr val="tx1"/>
                          </a:solidFill>
                          <a:effectLst/>
                          <a:latin typeface="Times New Roman" panose="02020603050405020304" pitchFamily="18" charset="0"/>
                          <a:cs typeface="Times New Roman" panose="02020603050405020304" pitchFamily="18" charset="0"/>
                        </a:rPr>
                        <a:t> </a:t>
                      </a:r>
                      <a:r>
                        <a:rPr lang="tr-TR" sz="1400" b="0" spc="-30" dirty="0">
                          <a:solidFill>
                            <a:schemeClr val="tx1"/>
                          </a:solidFill>
                          <a:effectLst/>
                          <a:latin typeface="Times New Roman" panose="02020603050405020304" pitchFamily="18" charset="0"/>
                          <a:cs typeface="Times New Roman" panose="02020603050405020304" pitchFamily="18" charset="0"/>
                        </a:rPr>
                        <a:t>Harcamaları</a:t>
                      </a:r>
                      <a:endParaRPr lang="tr-TR" sz="18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7.250.00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15.000,00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tr-TR" sz="1400" b="1" kern="1200" dirty="0">
                          <a:solidFill>
                            <a:schemeClr val="tx1"/>
                          </a:solidFill>
                          <a:effectLst/>
                          <a:latin typeface="Times New Roman" panose="02020603050405020304" pitchFamily="18" charset="0"/>
                          <a:ea typeface="+mn-ea"/>
                          <a:cs typeface="Times New Roman" panose="02020603050405020304" pitchFamily="18" charset="0"/>
                        </a:rPr>
                        <a:t>19.992,00</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48417153"/>
                  </a:ext>
                </a:extLst>
              </a:tr>
              <a:tr h="338757">
                <a:tc>
                  <a:txBody>
                    <a:bodyPr/>
                    <a:lstStyle/>
                    <a:p>
                      <a:pPr marL="67945">
                        <a:spcBef>
                          <a:spcPts val="40"/>
                        </a:spcBef>
                        <a:spcAft>
                          <a:spcPts val="0"/>
                        </a:spcAft>
                      </a:pPr>
                      <a:r>
                        <a:rPr lang="tr-TR" sz="1400" b="0" spc="-10" dirty="0">
                          <a:solidFill>
                            <a:schemeClr val="tx1"/>
                          </a:solidFill>
                          <a:effectLst/>
                          <a:latin typeface="Times New Roman" panose="02020603050405020304" pitchFamily="18" charset="0"/>
                          <a:cs typeface="Times New Roman" panose="02020603050405020304" pitchFamily="18" charset="0"/>
                        </a:rPr>
                        <a:t>Telefon</a:t>
                      </a:r>
                      <a:endParaRPr lang="tr-TR" sz="18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tr-TR"/>
                    </a:p>
                  </a:txBody>
                  <a:tcPr/>
                </a:tc>
                <a:tc>
                  <a:txBody>
                    <a:bodyPr/>
                    <a:lstStyle/>
                    <a:p>
                      <a:pPr algn="ctr"/>
                      <a:r>
                        <a:rPr lang="tr-TR" sz="1400" b="1">
                          <a:solidFill>
                            <a:schemeClr val="tx1"/>
                          </a:solidFill>
                          <a:effectLst/>
                          <a:latin typeface="Times New Roman" panose="02020603050405020304" pitchFamily="18" charset="0"/>
                          <a:cs typeface="Times New Roman" panose="02020603050405020304" pitchFamily="18" charset="0"/>
                        </a:rPr>
                        <a:t>-</a:t>
                      </a:r>
                      <a:endParaRPr lang="tr-TR" sz="1800" b="1">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tr-TR"/>
                    </a:p>
                  </a:txBody>
                  <a:tcPr/>
                </a:tc>
                <a:tc>
                  <a:txBody>
                    <a:bodyPr/>
                    <a:lstStyle/>
                    <a:p>
                      <a:pPr algn="ctr"/>
                      <a:r>
                        <a:rPr lang="tr-TR" sz="1400" b="1">
                          <a:solidFill>
                            <a:schemeClr val="tx1"/>
                          </a:solidFill>
                          <a:effectLst/>
                          <a:latin typeface="Times New Roman" panose="02020603050405020304" pitchFamily="18" charset="0"/>
                          <a:cs typeface="Times New Roman" panose="02020603050405020304" pitchFamily="18" charset="0"/>
                        </a:rPr>
                        <a:t>-</a:t>
                      </a:r>
                      <a:endParaRPr lang="tr-TR" sz="1800" b="1">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pPr algn="ct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tr-TR" sz="1400" b="1" kern="120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106074"/>
                  </a:ext>
                </a:extLst>
              </a:tr>
              <a:tr h="338757">
                <a:tc>
                  <a:txBody>
                    <a:bodyPr/>
                    <a:lstStyle/>
                    <a:p>
                      <a:pPr marL="67945">
                        <a:spcBef>
                          <a:spcPts val="40"/>
                        </a:spcBef>
                        <a:spcAft>
                          <a:spcPts val="0"/>
                        </a:spcAft>
                      </a:pPr>
                      <a:r>
                        <a:rPr lang="tr-TR" sz="1400" b="0" spc="-20" dirty="0">
                          <a:solidFill>
                            <a:schemeClr val="tx1"/>
                          </a:solidFill>
                          <a:effectLst/>
                          <a:latin typeface="Times New Roman" panose="02020603050405020304" pitchFamily="18" charset="0"/>
                          <a:cs typeface="Times New Roman" panose="02020603050405020304" pitchFamily="18" charset="0"/>
                        </a:rPr>
                        <a:t>Sosyal</a:t>
                      </a:r>
                      <a:r>
                        <a:rPr lang="tr-TR" sz="1400" b="0" spc="-25" dirty="0">
                          <a:solidFill>
                            <a:schemeClr val="tx1"/>
                          </a:solidFill>
                          <a:effectLst/>
                          <a:latin typeface="Times New Roman" panose="02020603050405020304" pitchFamily="18" charset="0"/>
                          <a:cs typeface="Times New Roman" panose="02020603050405020304" pitchFamily="18" charset="0"/>
                        </a:rPr>
                        <a:t> </a:t>
                      </a:r>
                      <a:r>
                        <a:rPr lang="tr-TR" sz="1400" b="0" spc="-10" dirty="0">
                          <a:solidFill>
                            <a:schemeClr val="tx1"/>
                          </a:solidFill>
                          <a:effectLst/>
                          <a:latin typeface="Times New Roman" panose="02020603050405020304" pitchFamily="18" charset="0"/>
                          <a:cs typeface="Times New Roman" panose="02020603050405020304" pitchFamily="18" charset="0"/>
                        </a:rPr>
                        <a:t>Faaliyetler</a:t>
                      </a:r>
                      <a:endParaRPr lang="tr-TR" sz="18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1.210,00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r>
                        <a:rPr lang="tr-TR" sz="1400" b="1" dirty="0">
                          <a:solidFill>
                            <a:schemeClr val="tx1"/>
                          </a:solidFill>
                          <a:effectLst/>
                          <a:latin typeface="Times New Roman" panose="02020603050405020304" pitchFamily="18" charset="0"/>
                          <a:cs typeface="Times New Roman" panose="02020603050405020304" pitchFamily="18" charset="0"/>
                        </a:rPr>
                        <a:t>-</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tr-TR" sz="1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56536313"/>
                  </a:ext>
                </a:extLst>
              </a:tr>
              <a:tr h="338757">
                <a:tc>
                  <a:txBody>
                    <a:bodyPr/>
                    <a:lstStyle/>
                    <a:p>
                      <a:pPr marL="67945">
                        <a:spcBef>
                          <a:spcPts val="50"/>
                        </a:spcBef>
                        <a:spcAft>
                          <a:spcPts val="0"/>
                        </a:spcAft>
                      </a:pPr>
                      <a:r>
                        <a:rPr lang="tr-TR" sz="1400" b="0" spc="-10" dirty="0">
                          <a:solidFill>
                            <a:schemeClr val="tx1"/>
                          </a:solidFill>
                          <a:effectLst/>
                          <a:latin typeface="Times New Roman" panose="02020603050405020304" pitchFamily="18" charset="0"/>
                          <a:cs typeface="Times New Roman" panose="02020603050405020304" pitchFamily="18" charset="0"/>
                        </a:rPr>
                        <a:t>Kırtasiye</a:t>
                      </a:r>
                      <a:endParaRPr lang="tr-TR" sz="18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tr-TR"/>
                    </a:p>
                  </a:txBody>
                  <a:tcPr/>
                </a:tc>
                <a:tc>
                  <a:txBody>
                    <a:bodyPr/>
                    <a:lstStyle/>
                    <a:p>
                      <a:pPr algn="r"/>
                      <a:r>
                        <a:rPr lang="tr-TR" sz="1400" b="1">
                          <a:solidFill>
                            <a:schemeClr val="tx1"/>
                          </a:solidFill>
                          <a:effectLst/>
                          <a:latin typeface="Times New Roman" panose="02020603050405020304" pitchFamily="18" charset="0"/>
                          <a:cs typeface="Times New Roman" panose="02020603050405020304" pitchFamily="18" charset="0"/>
                        </a:rPr>
                        <a:t>22.860,00</a:t>
                      </a:r>
                      <a:endParaRPr lang="tr-TR" sz="1800" b="1">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50.600,00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pPr algn="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lang="tr-TR" sz="1400" b="1" kern="1200" dirty="0">
                          <a:solidFill>
                            <a:schemeClr val="tx1"/>
                          </a:solidFill>
                          <a:effectLst/>
                          <a:latin typeface="Times New Roman" panose="02020603050405020304" pitchFamily="18" charset="0"/>
                          <a:ea typeface="+mn-ea"/>
                          <a:cs typeface="Times New Roman" panose="02020603050405020304" pitchFamily="18" charset="0"/>
                        </a:rPr>
                        <a:t>50.979,70</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770104"/>
                  </a:ext>
                </a:extLst>
              </a:tr>
              <a:tr h="338757">
                <a:tc>
                  <a:txBody>
                    <a:bodyPr/>
                    <a:lstStyle/>
                    <a:p>
                      <a:pPr marL="67945">
                        <a:spcBef>
                          <a:spcPts val="40"/>
                        </a:spcBef>
                        <a:spcAft>
                          <a:spcPts val="0"/>
                        </a:spcAft>
                      </a:pPr>
                      <a:r>
                        <a:rPr lang="tr-TR" sz="1400" spc="-20" dirty="0">
                          <a:solidFill>
                            <a:schemeClr val="tx1"/>
                          </a:solidFill>
                          <a:effectLst/>
                          <a:latin typeface="Times New Roman" panose="02020603050405020304" pitchFamily="18" charset="0"/>
                          <a:cs typeface="Times New Roman" panose="02020603050405020304" pitchFamily="18" charset="0"/>
                        </a:rPr>
                        <a:t>GENEL</a:t>
                      </a:r>
                      <a:endParaRPr lang="tr-TR" sz="18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57.070,00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206.257,32</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endParaRPr lang="tr-TR" sz="1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24349371"/>
                  </a:ext>
                </a:extLst>
              </a:tr>
            </a:tbl>
          </a:graphicData>
        </a:graphic>
      </p:graphicFrame>
      <p:sp>
        <p:nvSpPr>
          <p:cNvPr id="7" name="Metin kutusu 6">
            <a:extLst>
              <a:ext uri="{FF2B5EF4-FFF2-40B4-BE49-F238E27FC236}">
                <a16:creationId xmlns:a16="http://schemas.microsoft.com/office/drawing/2014/main" id="{B289B2DA-57C2-F882-F763-166015FCF2A8}"/>
              </a:ext>
            </a:extLst>
          </p:cNvPr>
          <p:cNvSpPr txBox="1"/>
          <p:nvPr/>
        </p:nvSpPr>
        <p:spPr>
          <a:xfrm>
            <a:off x="243840" y="5622836"/>
            <a:ext cx="9436696" cy="523220"/>
          </a:xfrm>
          <a:prstGeom prst="rect">
            <a:avLst/>
          </a:prstGeom>
          <a:noFill/>
        </p:spPr>
        <p:txBody>
          <a:bodyPr wrap="square">
            <a:spAutoFit/>
          </a:bodyPr>
          <a:lstStyle/>
          <a:p>
            <a:pPr marL="630555" marR="445770">
              <a:spcAft>
                <a:spcPts val="0"/>
              </a:spcAft>
            </a:pPr>
            <a:r>
              <a:rPr lang="tr-TR" sz="1400" b="1" spc="-20" dirty="0">
                <a:effectLst/>
                <a:latin typeface="Times New Roman" panose="02020603050405020304" pitchFamily="18" charset="0"/>
                <a:ea typeface="Georgia" panose="02040502050405020303" pitchFamily="18" charset="0"/>
                <a:cs typeface="Georgia" panose="02040502050405020303" pitchFamily="18" charset="0"/>
              </a:rPr>
              <a:t>Not:</a:t>
            </a:r>
            <a:r>
              <a:rPr lang="tr-TR" sz="1400" spc="-20" dirty="0">
                <a:effectLst/>
                <a:latin typeface="Times New Roman" panose="02020603050405020304" pitchFamily="18" charset="0"/>
                <a:ea typeface="Georgia" panose="02040502050405020303" pitchFamily="18" charset="0"/>
                <a:cs typeface="Georgia" panose="02040502050405020303" pitchFamily="18" charset="0"/>
              </a:rPr>
              <a:t> T.C. Hazine ve Maliye Bakanlığı Harcama Yönetim Sistemi (MYS) ile Okul Aile Birliği Modülü (TEFBİS) sistemi sayısal verileridir.</a:t>
            </a:r>
            <a:endParaRPr lang="tr-TR" sz="240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2" name="Slayt Numarası Yer Tutucusu 1">
            <a:extLst>
              <a:ext uri="{FF2B5EF4-FFF2-40B4-BE49-F238E27FC236}">
                <a16:creationId xmlns:a16="http://schemas.microsoft.com/office/drawing/2014/main" id="{AEB5FB7C-6B2B-102D-3562-ABF0278065B9}"/>
              </a:ext>
            </a:extLst>
          </p:cNvPr>
          <p:cNvSpPr>
            <a:spLocks noGrp="1"/>
          </p:cNvSpPr>
          <p:nvPr>
            <p:ph type="sldNum" sz="quarter" idx="12"/>
          </p:nvPr>
        </p:nvSpPr>
        <p:spPr/>
        <p:txBody>
          <a:bodyPr/>
          <a:lstStyle/>
          <a:p>
            <a:fld id="{19EE8329-F578-4CF4-800C-9322B014EEA3}" type="slidenum">
              <a:rPr lang="tr-TR" smtClean="0"/>
              <a:t>33</a:t>
            </a:fld>
            <a:endParaRPr lang="tr-TR"/>
          </a:p>
        </p:txBody>
      </p:sp>
    </p:spTree>
    <p:extLst>
      <p:ext uri="{BB962C8B-B14F-4D97-AF65-F5344CB8AC3E}">
        <p14:creationId xmlns:p14="http://schemas.microsoft.com/office/powerpoint/2010/main" val="2739332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310EA6D-6BF0-C20D-1019-3B799F0D1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1813" cy="7558636"/>
          </a:xfrm>
          <a:prstGeom prst="rect">
            <a:avLst/>
          </a:prstGeom>
        </p:spPr>
      </p:pic>
      <p:pic>
        <p:nvPicPr>
          <p:cNvPr id="17" name="Resim 16">
            <a:extLst>
              <a:ext uri="{FF2B5EF4-FFF2-40B4-BE49-F238E27FC236}">
                <a16:creationId xmlns:a16="http://schemas.microsoft.com/office/drawing/2014/main" id="{8C06523D-40E7-1040-939C-842E7B1B438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214127" y="7070043"/>
            <a:ext cx="381851" cy="381851"/>
          </a:xfrm>
          <a:prstGeom prst="rect">
            <a:avLst/>
          </a:prstGeom>
        </p:spPr>
      </p:pic>
      <p:pic>
        <p:nvPicPr>
          <p:cNvPr id="18" name="Resim 17">
            <a:extLst>
              <a:ext uri="{FF2B5EF4-FFF2-40B4-BE49-F238E27FC236}">
                <a16:creationId xmlns:a16="http://schemas.microsoft.com/office/drawing/2014/main" id="{8926DA3D-D02E-6288-15A0-7D9F70A248FB}"/>
              </a:ext>
            </a:extLst>
          </p:cNvPr>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t="9324" b="15219"/>
          <a:stretch/>
        </p:blipFill>
        <p:spPr bwMode="auto">
          <a:xfrm>
            <a:off x="6745053" y="6778325"/>
            <a:ext cx="354839" cy="267862"/>
          </a:xfrm>
          <a:prstGeom prst="rect">
            <a:avLst/>
          </a:prstGeom>
          <a:extLst>
            <a:ext uri="{53640926-AAD7-44D8-BBD7-CCE9431645EC}">
              <a14:shadowObscured xmlns:a14="http://schemas.microsoft.com/office/drawing/2010/main"/>
            </a:ext>
          </a:extLst>
        </p:spPr>
      </p:pic>
      <p:pic>
        <p:nvPicPr>
          <p:cNvPr id="19" name="Resim 18">
            <a:extLst>
              <a:ext uri="{FF2B5EF4-FFF2-40B4-BE49-F238E27FC236}">
                <a16:creationId xmlns:a16="http://schemas.microsoft.com/office/drawing/2014/main" id="{E56E76B6-8979-368A-9433-D898ADC8154F}"/>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828662" y="6763170"/>
            <a:ext cx="369570" cy="369570"/>
          </a:xfrm>
          <a:prstGeom prst="rect">
            <a:avLst/>
          </a:prstGeom>
        </p:spPr>
      </p:pic>
      <p:pic>
        <p:nvPicPr>
          <p:cNvPr id="20" name="Resim 19">
            <a:extLst>
              <a:ext uri="{FF2B5EF4-FFF2-40B4-BE49-F238E27FC236}">
                <a16:creationId xmlns:a16="http://schemas.microsoft.com/office/drawing/2014/main" id="{DA05200E-A8A6-3E44-B811-4A8CC422C40D}"/>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4589931" y="6736954"/>
            <a:ext cx="353802" cy="353802"/>
          </a:xfrm>
          <a:prstGeom prst="rect">
            <a:avLst/>
          </a:prstGeom>
        </p:spPr>
      </p:pic>
      <p:pic>
        <p:nvPicPr>
          <p:cNvPr id="21" name="Resim 20">
            <a:extLst>
              <a:ext uri="{FF2B5EF4-FFF2-40B4-BE49-F238E27FC236}">
                <a16:creationId xmlns:a16="http://schemas.microsoft.com/office/drawing/2014/main" id="{F1DCB934-E4D8-6F11-9853-86EEBCE40EE9}"/>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907585" y="7049529"/>
            <a:ext cx="402483" cy="402483"/>
          </a:xfrm>
          <a:prstGeom prst="rect">
            <a:avLst/>
          </a:prstGeom>
        </p:spPr>
      </p:pic>
      <p:sp>
        <p:nvSpPr>
          <p:cNvPr id="22" name="Metin Kutusu 2">
            <a:extLst>
              <a:ext uri="{FF2B5EF4-FFF2-40B4-BE49-F238E27FC236}">
                <a16:creationId xmlns:a16="http://schemas.microsoft.com/office/drawing/2014/main" id="{5176CEBC-FF10-C15D-623E-66EA4133C701}"/>
              </a:ext>
            </a:extLst>
          </p:cNvPr>
          <p:cNvSpPr txBox="1">
            <a:spLocks noChangeArrowheads="1"/>
          </p:cNvSpPr>
          <p:nvPr/>
        </p:nvSpPr>
        <p:spPr bwMode="auto">
          <a:xfrm>
            <a:off x="2224585" y="7116606"/>
            <a:ext cx="4017591" cy="369570"/>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pPr>
            <a:r>
              <a:rPr lang="tr-TR" sz="1000" b="1" spc="50" dirty="0">
                <a:ln>
                  <a:noFill/>
                </a:ln>
                <a:solidFill>
                  <a:srgbClr val="EEECE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Times New Roman" panose="02020603050405020304" pitchFamily="18" charset="0"/>
              </a:rPr>
              <a:t>1.Sakarya Mah. Özer </a:t>
            </a:r>
            <a:r>
              <a:rPr lang="tr-TR" sz="1000" b="1" spc="50" dirty="0" err="1">
                <a:ln>
                  <a:noFill/>
                </a:ln>
                <a:solidFill>
                  <a:srgbClr val="EEECE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Times New Roman" panose="02020603050405020304" pitchFamily="18" charset="0"/>
              </a:rPr>
              <a:t>Sk</a:t>
            </a:r>
            <a:r>
              <a:rPr lang="tr-TR" sz="1000" b="1" spc="50" dirty="0">
                <a:ln>
                  <a:noFill/>
                </a:ln>
                <a:solidFill>
                  <a:srgbClr val="EEECE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Times New Roman" panose="02020603050405020304" pitchFamily="18" charset="0"/>
              </a:rPr>
              <a:t>. No:13 İç Kapı No:1 Karesi/Balıkesir</a:t>
            </a:r>
            <a:endParaRPr lang="tr-TR" sz="800" dirty="0">
              <a:effectLst/>
              <a:latin typeface="Times New Roman" panose="02020603050405020304" pitchFamily="18" charset="0"/>
              <a:ea typeface="Georgia" panose="02040502050405020303" pitchFamily="18" charset="0"/>
              <a:cs typeface="Times New Roman" panose="02020603050405020304" pitchFamily="18" charset="0"/>
            </a:endParaRPr>
          </a:p>
        </p:txBody>
      </p:sp>
      <p:sp>
        <p:nvSpPr>
          <p:cNvPr id="23" name="Metin Kutusu 2">
            <a:extLst>
              <a:ext uri="{FF2B5EF4-FFF2-40B4-BE49-F238E27FC236}">
                <a16:creationId xmlns:a16="http://schemas.microsoft.com/office/drawing/2014/main" id="{3D8EDBD1-E9B7-9260-4A81-FDB7A28E4526}"/>
              </a:ext>
            </a:extLst>
          </p:cNvPr>
          <p:cNvSpPr txBox="1">
            <a:spLocks noChangeArrowheads="1"/>
          </p:cNvSpPr>
          <p:nvPr/>
        </p:nvSpPr>
        <p:spPr bwMode="auto">
          <a:xfrm>
            <a:off x="7064757" y="6732748"/>
            <a:ext cx="1407057" cy="369570"/>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pPr>
            <a:r>
              <a:rPr lang="tr-TR" sz="1000" b="1" spc="50" dirty="0">
                <a:ln>
                  <a:noFill/>
                </a:ln>
                <a:solidFill>
                  <a:srgbClr val="EEECE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Georgia" panose="02040502050405020303" pitchFamily="18" charset="0"/>
              </a:rPr>
              <a:t>758420@meb.k12.tr</a:t>
            </a:r>
            <a:endParaRPr lang="tr-TR" sz="100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24" name="Metin Kutusu 2">
            <a:extLst>
              <a:ext uri="{FF2B5EF4-FFF2-40B4-BE49-F238E27FC236}">
                <a16:creationId xmlns:a16="http://schemas.microsoft.com/office/drawing/2014/main" id="{878FDD26-EA04-40B5-40A4-3CADEE18B145}"/>
              </a:ext>
            </a:extLst>
          </p:cNvPr>
          <p:cNvSpPr txBox="1">
            <a:spLocks noChangeArrowheads="1"/>
          </p:cNvSpPr>
          <p:nvPr/>
        </p:nvSpPr>
        <p:spPr bwMode="auto">
          <a:xfrm>
            <a:off x="6486953" y="7102956"/>
            <a:ext cx="3390900" cy="369570"/>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pPr>
            <a:r>
              <a:rPr lang="tr-TR" sz="1000" b="1" spc="50" dirty="0">
                <a:ln>
                  <a:noFill/>
                </a:ln>
                <a:solidFill>
                  <a:srgbClr val="EEECE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Georgia" panose="02040502050405020303" pitchFamily="18" charset="0"/>
              </a:rPr>
              <a:t>https://mehmetazmancavus.meb.k12.tr</a:t>
            </a:r>
            <a:endParaRPr lang="tr-TR" sz="100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25" name="Metin Kutusu 2">
            <a:extLst>
              <a:ext uri="{FF2B5EF4-FFF2-40B4-BE49-F238E27FC236}">
                <a16:creationId xmlns:a16="http://schemas.microsoft.com/office/drawing/2014/main" id="{F963D378-14BE-F96E-D4B6-67C2D0AD64A5}"/>
              </a:ext>
            </a:extLst>
          </p:cNvPr>
          <p:cNvSpPr txBox="1">
            <a:spLocks noChangeArrowheads="1"/>
          </p:cNvSpPr>
          <p:nvPr/>
        </p:nvSpPr>
        <p:spPr bwMode="auto">
          <a:xfrm>
            <a:off x="4906542" y="6752858"/>
            <a:ext cx="1273462" cy="369570"/>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pPr>
            <a:r>
              <a:rPr lang="tr-TR" sz="1000" b="1" spc="50" dirty="0">
                <a:ln>
                  <a:noFill/>
                </a:ln>
                <a:solidFill>
                  <a:srgbClr val="EEECE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Georgia" panose="02040502050405020303" pitchFamily="18" charset="0"/>
              </a:rPr>
              <a:t>0 266 227 8817</a:t>
            </a:r>
            <a:endParaRPr lang="tr-TR" sz="100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26" name="Metin Kutusu 2">
            <a:extLst>
              <a:ext uri="{FF2B5EF4-FFF2-40B4-BE49-F238E27FC236}">
                <a16:creationId xmlns:a16="http://schemas.microsoft.com/office/drawing/2014/main" id="{CCDFE625-6A26-C1A3-1155-E0FA74C43089}"/>
              </a:ext>
            </a:extLst>
          </p:cNvPr>
          <p:cNvSpPr txBox="1">
            <a:spLocks noChangeArrowheads="1"/>
          </p:cNvSpPr>
          <p:nvPr/>
        </p:nvSpPr>
        <p:spPr bwMode="auto">
          <a:xfrm>
            <a:off x="3149054" y="6768711"/>
            <a:ext cx="1661160" cy="369570"/>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pPr>
            <a:r>
              <a:rPr lang="tr-TR" sz="1000" b="1" spc="50" dirty="0">
                <a:ln>
                  <a:noFill/>
                </a:ln>
                <a:solidFill>
                  <a:srgbClr val="EEECE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Georgia" panose="02040502050405020303" pitchFamily="18" charset="0"/>
              </a:rPr>
              <a:t>0 266 2274154</a:t>
            </a:r>
            <a:endParaRPr lang="tr-TR" sz="100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27" name="Metin kutusu 26">
            <a:extLst>
              <a:ext uri="{FF2B5EF4-FFF2-40B4-BE49-F238E27FC236}">
                <a16:creationId xmlns:a16="http://schemas.microsoft.com/office/drawing/2014/main" id="{07B45699-278B-E349-C241-C4202EA13319}"/>
              </a:ext>
            </a:extLst>
          </p:cNvPr>
          <p:cNvSpPr txBox="1"/>
          <p:nvPr/>
        </p:nvSpPr>
        <p:spPr>
          <a:xfrm>
            <a:off x="268438" y="4776871"/>
            <a:ext cx="10691812" cy="769441"/>
          </a:xfrm>
          <a:prstGeom prst="rect">
            <a:avLst/>
          </a:prstGeom>
          <a:noFill/>
        </p:spPr>
        <p:txBody>
          <a:bodyPr wrap="square" rtlCol="0" anchor="ctr">
            <a:spAutoFit/>
          </a:bodyPr>
          <a:lstStyle/>
          <a:p>
            <a:pPr algn="ctr"/>
            <a:r>
              <a:rPr lang="tr-TR" sz="4400" b="1" dirty="0">
                <a:solidFill>
                  <a:schemeClr val="bg1"/>
                </a:solidFill>
              </a:rPr>
              <a:t>TEŞEKKÜRLER</a:t>
            </a:r>
          </a:p>
        </p:txBody>
      </p:sp>
      <p:pic>
        <p:nvPicPr>
          <p:cNvPr id="28" name="Resim 27">
            <a:extLst>
              <a:ext uri="{FF2B5EF4-FFF2-40B4-BE49-F238E27FC236}">
                <a16:creationId xmlns:a16="http://schemas.microsoft.com/office/drawing/2014/main" id="{0DA3CE31-52A8-48DA-C1FB-C056F59FC3E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1099" y="4146623"/>
            <a:ext cx="1664696" cy="2226582"/>
          </a:xfrm>
          <a:prstGeom prst="rect">
            <a:avLst/>
          </a:prstGeom>
        </p:spPr>
      </p:pic>
      <p:sp>
        <p:nvSpPr>
          <p:cNvPr id="30" name="Slayt Numarası Yer Tutucusu 29">
            <a:extLst>
              <a:ext uri="{FF2B5EF4-FFF2-40B4-BE49-F238E27FC236}">
                <a16:creationId xmlns:a16="http://schemas.microsoft.com/office/drawing/2014/main" id="{35AF0496-C01D-1DC7-5C94-38FED8B73562}"/>
              </a:ext>
            </a:extLst>
          </p:cNvPr>
          <p:cNvSpPr>
            <a:spLocks noGrp="1"/>
          </p:cNvSpPr>
          <p:nvPr>
            <p:ph type="sldNum" sz="quarter" idx="12"/>
          </p:nvPr>
        </p:nvSpPr>
        <p:spPr/>
        <p:txBody>
          <a:bodyPr/>
          <a:lstStyle/>
          <a:p>
            <a:fld id="{19EE8329-F578-4CF4-800C-9322B014EEA3}" type="slidenum">
              <a:rPr lang="tr-TR" smtClean="0"/>
              <a:t>34</a:t>
            </a:fld>
            <a:endParaRPr lang="tr-TR"/>
          </a:p>
        </p:txBody>
      </p:sp>
    </p:spTree>
    <p:extLst>
      <p:ext uri="{BB962C8B-B14F-4D97-AF65-F5344CB8AC3E}">
        <p14:creationId xmlns:p14="http://schemas.microsoft.com/office/powerpoint/2010/main" val="2113695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tı Anadolu Teknoloji San. ve Tic. A.Ş., AMAÇLARIMIZ">
            <a:extLst>
              <a:ext uri="{FF2B5EF4-FFF2-40B4-BE49-F238E27FC236}">
                <a16:creationId xmlns:a16="http://schemas.microsoft.com/office/drawing/2014/main" id="{6FC6DC5B-CF95-1A7F-7676-D984042DC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4579"/>
            <a:ext cx="3149741" cy="285051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301037DC-0B08-1733-8639-6BB22BA0E31E}"/>
              </a:ext>
            </a:extLst>
          </p:cNvPr>
          <p:cNvSpPr txBox="1"/>
          <p:nvPr/>
        </p:nvSpPr>
        <p:spPr>
          <a:xfrm>
            <a:off x="2827430" y="1824212"/>
            <a:ext cx="7345680" cy="4770537"/>
          </a:xfrm>
          <a:prstGeom prst="rect">
            <a:avLst/>
          </a:prstGeom>
          <a:noFill/>
        </p:spPr>
        <p:txBody>
          <a:bodyPr wrap="square" rtlCol="0">
            <a:spAutoFit/>
          </a:bodyPr>
          <a:lstStyle/>
          <a:p>
            <a:pPr marL="608330" marR="642620" algn="just">
              <a:spcBef>
                <a:spcPts val="1505"/>
              </a:spcBef>
              <a:spcAft>
                <a:spcPts val="0"/>
              </a:spcAft>
            </a:pPr>
            <a:r>
              <a:rPr lang="tr-TR" sz="1600" b="1" dirty="0">
                <a:solidFill>
                  <a:srgbClr val="FF0000"/>
                </a:solidFill>
                <a:effectLst/>
                <a:latin typeface="Times New Roman" panose="02020603050405020304" pitchFamily="18" charset="0"/>
                <a:ea typeface="Georgia" panose="02040502050405020303" pitchFamily="18" charset="0"/>
                <a:cs typeface="Georgia" panose="02040502050405020303" pitchFamily="18" charset="0"/>
              </a:rPr>
              <a:t>TEMA 1. Eğitim‐Öğretime Erişim ve Katılım</a:t>
            </a:r>
            <a:endParaRPr lang="tr-TR" sz="1600" dirty="0">
              <a:solidFill>
                <a:srgbClr val="FF0000"/>
              </a:solidFill>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b="1" dirty="0">
                <a:solidFill>
                  <a:srgbClr val="0070C0"/>
                </a:solidFill>
                <a:effectLst/>
                <a:latin typeface="Times New Roman" panose="02020603050405020304" pitchFamily="18" charset="0"/>
                <a:ea typeface="Georgia" panose="02040502050405020303" pitchFamily="18" charset="0"/>
                <a:cs typeface="Georgia" panose="02040502050405020303" pitchFamily="18" charset="0"/>
              </a:rPr>
              <a:t>Amaç 1</a:t>
            </a: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Öğrencilerin eğitim öğretime etkin katılımlarıyla   </a:t>
            </a:r>
          </a:p>
          <a:p>
            <a:pPr marL="608330" marR="642620" algn="just">
              <a:spcAft>
                <a:spcPts val="0"/>
              </a:spcAft>
            </a:pPr>
            <a:r>
              <a:rPr lang="tr-TR" sz="1600" dirty="0">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donanımlı olarak bir üst öğrenime geçişi sağlanacaktır.</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 </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solidFill>
                  <a:srgbClr val="FF0000"/>
                </a:solidFill>
                <a:effectLst/>
                <a:latin typeface="Times New Roman" panose="02020603050405020304" pitchFamily="18" charset="0"/>
                <a:ea typeface="Georgia" panose="02040502050405020303" pitchFamily="18" charset="0"/>
                <a:cs typeface="Georgia" panose="02040502050405020303" pitchFamily="18" charset="0"/>
              </a:rPr>
              <a:t>TEMA 2: Eğitim ve Öğretimde Kalite</a:t>
            </a:r>
            <a:endParaRPr lang="tr-TR" sz="1600" dirty="0">
              <a:solidFill>
                <a:srgbClr val="FF0000"/>
              </a:solidFill>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b="1" dirty="0">
                <a:solidFill>
                  <a:srgbClr val="0070C0"/>
                </a:solidFill>
                <a:effectLst/>
                <a:latin typeface="Times New Roman" panose="02020603050405020304" pitchFamily="18" charset="0"/>
                <a:ea typeface="Georgia" panose="02040502050405020303" pitchFamily="18" charset="0"/>
                <a:cs typeface="Georgia" panose="02040502050405020303" pitchFamily="18" charset="0"/>
              </a:rPr>
              <a:t>Amaç 2</a:t>
            </a:r>
            <a:r>
              <a:rPr lang="tr-TR" sz="1600" dirty="0">
                <a:effectLst/>
                <a:latin typeface="Times New Roman" panose="02020603050405020304" pitchFamily="18" charset="0"/>
                <a:ea typeface="Georgia" panose="02040502050405020303" pitchFamily="18" charset="0"/>
                <a:cs typeface="Georgia" panose="02040502050405020303" pitchFamily="18" charset="0"/>
              </a:rPr>
              <a:t> Öğrencilere medeniyetimizin ve insanlığın ortak 			     değerleriyle çağın gereklerine uygun bilgi, beceri, tutum ve       </a:t>
            </a:r>
          </a:p>
          <a:p>
            <a:pPr marL="608330" marR="642620" algn="just">
              <a:spcAft>
                <a:spcPts val="0"/>
              </a:spcAft>
            </a:pPr>
            <a:r>
              <a:rPr lang="tr-TR" sz="1600" dirty="0">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davranışlar kazandırılacaktır.</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b="1" dirty="0">
                <a:solidFill>
                  <a:srgbClr val="0070C0"/>
                </a:solidFill>
                <a:effectLst/>
                <a:latin typeface="Times New Roman" panose="02020603050405020304" pitchFamily="18" charset="0"/>
                <a:ea typeface="Georgia" panose="02040502050405020303" pitchFamily="18" charset="0"/>
                <a:cs typeface="Georgia" panose="02040502050405020303" pitchFamily="18" charset="0"/>
              </a:rPr>
              <a:t>Amaç 3</a:t>
            </a:r>
            <a:r>
              <a:rPr lang="tr-TR" sz="1600" dirty="0">
                <a:effectLst/>
                <a:latin typeface="Times New Roman" panose="02020603050405020304" pitchFamily="18" charset="0"/>
                <a:ea typeface="Georgia" panose="02040502050405020303" pitchFamily="18" charset="0"/>
                <a:cs typeface="Georgia" panose="02040502050405020303" pitchFamily="18" charset="0"/>
              </a:rPr>
              <a:t> Ortaokul kademesinde öğrencilerin kaliteli eğitime                 </a:t>
            </a:r>
          </a:p>
          <a:p>
            <a:pPr marL="608330" marR="642620" algn="just">
              <a:spcAft>
                <a:spcPts val="0"/>
              </a:spcAft>
            </a:pPr>
            <a:r>
              <a:rPr lang="tr-TR" sz="1600" dirty="0">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erişimleri fırsat eşitliği temelinde artırılarak bilişsel, duyuşsal ve       </a:t>
            </a:r>
          </a:p>
          <a:p>
            <a:pPr marL="608330" marR="642620" algn="just">
              <a:spcAft>
                <a:spcPts val="0"/>
              </a:spcAft>
            </a:pPr>
            <a:r>
              <a:rPr lang="tr-TR" sz="1600" dirty="0">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fiziksel olarak çok yönlü gelişimleri sağlanacak ve temel hayat  </a:t>
            </a:r>
          </a:p>
          <a:p>
            <a:pPr marL="608330" marR="642620" algn="just">
              <a:spcAft>
                <a:spcPts val="0"/>
              </a:spcAft>
            </a:pPr>
            <a:r>
              <a:rPr lang="tr-TR" sz="1600" dirty="0">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becerilerini edinmiş öğrenciler yetiştirilecektir.</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solidFill>
                  <a:srgbClr val="FF0000"/>
                </a:solidFill>
                <a:effectLst/>
                <a:latin typeface="Times New Roman" panose="02020603050405020304" pitchFamily="18" charset="0"/>
                <a:ea typeface="Georgia" panose="02040502050405020303" pitchFamily="18" charset="0"/>
                <a:cs typeface="Georgia" panose="02040502050405020303" pitchFamily="18" charset="0"/>
              </a:rPr>
              <a:t>TEMA 3: Kurumsal Kapasite</a:t>
            </a:r>
            <a:endParaRPr lang="tr-TR" sz="1600" dirty="0">
              <a:solidFill>
                <a:srgbClr val="FF0000"/>
              </a:solidFill>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b="1" dirty="0">
                <a:solidFill>
                  <a:srgbClr val="0070C0"/>
                </a:solidFill>
                <a:effectLst/>
                <a:latin typeface="Times New Roman" panose="02020603050405020304" pitchFamily="18" charset="0"/>
                <a:ea typeface="Georgia" panose="02040502050405020303" pitchFamily="18" charset="0"/>
                <a:cs typeface="Georgia" panose="02040502050405020303" pitchFamily="18" charset="0"/>
              </a:rPr>
              <a:t>Amaç 4</a:t>
            </a: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Eğitim ve öğretimin niteliğinin geliştirilmesini   </a:t>
            </a:r>
          </a:p>
          <a:p>
            <a:pPr marL="608330" marR="642620" algn="just">
              <a:spcAft>
                <a:spcPts val="0"/>
              </a:spcAft>
            </a:pPr>
            <a:r>
              <a:rPr lang="tr-TR" sz="1600" dirty="0">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sağlanacaktır.</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b="1" dirty="0">
                <a:solidFill>
                  <a:srgbClr val="0070C0"/>
                </a:solidFill>
                <a:effectLst/>
                <a:latin typeface="Times New Roman" panose="02020603050405020304" pitchFamily="18" charset="0"/>
                <a:ea typeface="Georgia" panose="02040502050405020303" pitchFamily="18" charset="0"/>
                <a:cs typeface="Georgia" panose="02040502050405020303" pitchFamily="18" charset="0"/>
              </a:rPr>
              <a:t>Amaç 5</a:t>
            </a:r>
            <a:r>
              <a:rPr lang="tr-TR" sz="1600" dirty="0">
                <a:solidFill>
                  <a:srgbClr val="0070C0"/>
                </a:solidFill>
                <a:effectLst/>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Eğitim ortamlarının fiziki imkânları geliştirilecektir.</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b="1" dirty="0">
                <a:solidFill>
                  <a:srgbClr val="0070C0"/>
                </a:solidFill>
                <a:effectLst/>
                <a:latin typeface="Times New Roman" panose="02020603050405020304" pitchFamily="18" charset="0"/>
                <a:ea typeface="Georgia" panose="02040502050405020303" pitchFamily="18" charset="0"/>
                <a:cs typeface="Georgia" panose="02040502050405020303" pitchFamily="18" charset="0"/>
              </a:rPr>
              <a:t>Amaç 6</a:t>
            </a:r>
            <a:r>
              <a:rPr lang="tr-TR" sz="1600" dirty="0">
                <a:effectLst/>
                <a:latin typeface="Times New Roman" panose="02020603050405020304" pitchFamily="18" charset="0"/>
                <a:ea typeface="Georgia" panose="02040502050405020303" pitchFamily="18" charset="0"/>
                <a:cs typeface="Georgia" panose="02040502050405020303" pitchFamily="18" charset="0"/>
              </a:rPr>
              <a:t> Okulun eğitimin temel ilkeleri doğrultusunda niteliğini    </a:t>
            </a:r>
          </a:p>
          <a:p>
            <a:pPr marL="608330" marR="642620" algn="just">
              <a:spcAft>
                <a:spcPts val="0"/>
              </a:spcAft>
            </a:pPr>
            <a:r>
              <a:rPr lang="tr-TR" sz="1600" dirty="0">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arttırmak amacıyla kurumsal kapasite geliştirilecektir.</a:t>
            </a:r>
            <a:endParaRPr lang="tr-TR" sz="1600" dirty="0"/>
          </a:p>
        </p:txBody>
      </p:sp>
      <p:sp>
        <p:nvSpPr>
          <p:cNvPr id="6" name="Metin kutusu 5">
            <a:extLst>
              <a:ext uri="{FF2B5EF4-FFF2-40B4-BE49-F238E27FC236}">
                <a16:creationId xmlns:a16="http://schemas.microsoft.com/office/drawing/2014/main" id="{EBBE6CE0-D8BB-9EFD-9E1A-7839311F4C9A}"/>
              </a:ext>
            </a:extLst>
          </p:cNvPr>
          <p:cNvSpPr txBox="1"/>
          <p:nvPr/>
        </p:nvSpPr>
        <p:spPr>
          <a:xfrm>
            <a:off x="1" y="96492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AMAÇLARIMIZ</a:t>
            </a:r>
          </a:p>
        </p:txBody>
      </p:sp>
      <p:sp>
        <p:nvSpPr>
          <p:cNvPr id="2" name="Slayt Numarası Yer Tutucusu 1">
            <a:extLst>
              <a:ext uri="{FF2B5EF4-FFF2-40B4-BE49-F238E27FC236}">
                <a16:creationId xmlns:a16="http://schemas.microsoft.com/office/drawing/2014/main" id="{EEFAC43F-BFA2-1D29-18CD-12BE68380314}"/>
              </a:ext>
            </a:extLst>
          </p:cNvPr>
          <p:cNvSpPr>
            <a:spLocks noGrp="1"/>
          </p:cNvSpPr>
          <p:nvPr>
            <p:ph type="sldNum" sz="quarter" idx="12"/>
          </p:nvPr>
        </p:nvSpPr>
        <p:spPr/>
        <p:txBody>
          <a:bodyPr/>
          <a:lstStyle/>
          <a:p>
            <a:fld id="{19EE8329-F578-4CF4-800C-9322B014EEA3}" type="slidenum">
              <a:rPr lang="tr-TR" smtClean="0"/>
              <a:t>4</a:t>
            </a:fld>
            <a:endParaRPr lang="tr-TR"/>
          </a:p>
        </p:txBody>
      </p:sp>
    </p:spTree>
    <p:extLst>
      <p:ext uri="{BB962C8B-B14F-4D97-AF65-F5344CB8AC3E}">
        <p14:creationId xmlns:p14="http://schemas.microsoft.com/office/powerpoint/2010/main" val="323958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124EEE31-D59B-18FC-AD33-6FF04B2EE9F0}"/>
              </a:ext>
            </a:extLst>
          </p:cNvPr>
          <p:cNvGraphicFramePr>
            <a:graphicFrameLocks noGrp="1"/>
          </p:cNvGraphicFramePr>
          <p:nvPr>
            <p:extLst>
              <p:ext uri="{D42A27DB-BD31-4B8C-83A1-F6EECF244321}">
                <p14:modId xmlns:p14="http://schemas.microsoft.com/office/powerpoint/2010/main" val="2672895490"/>
              </p:ext>
            </p:extLst>
          </p:nvPr>
        </p:nvGraphicFramePr>
        <p:xfrm>
          <a:off x="1592825" y="1964319"/>
          <a:ext cx="7993626" cy="4267200"/>
        </p:xfrm>
        <a:graphic>
          <a:graphicData uri="http://schemas.openxmlformats.org/drawingml/2006/table">
            <a:tbl>
              <a:tblPr firstRow="1" bandRow="1">
                <a:tableStyleId>{BDBED569-4797-4DF1-A0F4-6AAB3CD982D8}</a:tableStyleId>
              </a:tblPr>
              <a:tblGrid>
                <a:gridCol w="2359742">
                  <a:extLst>
                    <a:ext uri="{9D8B030D-6E8A-4147-A177-3AD203B41FA5}">
                      <a16:colId xmlns:a16="http://schemas.microsoft.com/office/drawing/2014/main" val="565448548"/>
                    </a:ext>
                  </a:extLst>
                </a:gridCol>
                <a:gridCol w="5633884">
                  <a:extLst>
                    <a:ext uri="{9D8B030D-6E8A-4147-A177-3AD203B41FA5}">
                      <a16:colId xmlns:a16="http://schemas.microsoft.com/office/drawing/2014/main" val="4210795745"/>
                    </a:ext>
                  </a:extLst>
                </a:gridCol>
              </a:tblGrid>
              <a:tr h="252000">
                <a:tc>
                  <a:txBody>
                    <a:bodyPr/>
                    <a:lstStyle/>
                    <a:p>
                      <a:r>
                        <a:rPr lang="tr-TR" sz="1400" b="1" dirty="0">
                          <a:latin typeface="Times New Roman" panose="02020603050405020304" pitchFamily="18" charset="0"/>
                          <a:cs typeface="Times New Roman" panose="02020603050405020304" pitchFamily="18" charset="0"/>
                        </a:rPr>
                        <a:t>Okulun Resmi Adı</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b="0" dirty="0">
                          <a:latin typeface="Times New Roman" panose="02020603050405020304" pitchFamily="18" charset="0"/>
                          <a:cs typeface="Times New Roman" panose="02020603050405020304" pitchFamily="18" charset="0"/>
                        </a:rPr>
                        <a:t>Mehmet Azman Çavuş Ortaokulu</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61473496"/>
                  </a:ext>
                </a:extLst>
              </a:tr>
              <a:tr h="252000">
                <a:tc>
                  <a:txBody>
                    <a:bodyPr/>
                    <a:lstStyle/>
                    <a:p>
                      <a:r>
                        <a:rPr lang="tr-TR" sz="1400" b="1" dirty="0">
                          <a:latin typeface="Times New Roman" panose="02020603050405020304" pitchFamily="18" charset="0"/>
                          <a:cs typeface="Times New Roman" panose="02020603050405020304" pitchFamily="18" charset="0"/>
                        </a:rPr>
                        <a:t>Okul Müdürü</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Gökhan ÖZBARUTLUOĞLU</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71268176"/>
                  </a:ext>
                </a:extLst>
              </a:tr>
              <a:tr h="252000">
                <a:tc>
                  <a:txBody>
                    <a:bodyPr/>
                    <a:lstStyle/>
                    <a:p>
                      <a:r>
                        <a:rPr lang="tr-TR" sz="1400" b="1" dirty="0">
                          <a:latin typeface="Times New Roman" panose="02020603050405020304" pitchFamily="18" charset="0"/>
                          <a:cs typeface="Times New Roman" panose="02020603050405020304" pitchFamily="18" charset="0"/>
                        </a:rPr>
                        <a:t>Müdür Yardımcısı</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Uğur ERGİN</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4249006"/>
                  </a:ext>
                </a:extLst>
              </a:tr>
              <a:tr h="252000">
                <a:tc>
                  <a:txBody>
                    <a:bodyPr/>
                    <a:lstStyle/>
                    <a:p>
                      <a:r>
                        <a:rPr lang="tr-TR" sz="1400" b="1" dirty="0">
                          <a:latin typeface="Times New Roman" panose="02020603050405020304" pitchFamily="18" charset="0"/>
                          <a:cs typeface="Times New Roman" panose="02020603050405020304" pitchFamily="18" charset="0"/>
                        </a:rPr>
                        <a:t>Müdür Yardımcısı</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Serçin POLAT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854106714"/>
                  </a:ext>
                </a:extLst>
              </a:tr>
              <a:tr h="252000">
                <a:tc>
                  <a:txBody>
                    <a:bodyPr/>
                    <a:lstStyle/>
                    <a:p>
                      <a:r>
                        <a:rPr lang="tr-TR" sz="1400" b="1" dirty="0">
                          <a:latin typeface="Times New Roman" panose="02020603050405020304" pitchFamily="18" charset="0"/>
                          <a:cs typeface="Times New Roman" panose="02020603050405020304" pitchFamily="18" charset="0"/>
                        </a:rPr>
                        <a:t>Okul Aile Birliği Başkanı</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40136255"/>
                  </a:ext>
                </a:extLst>
              </a:tr>
              <a:tr h="252000">
                <a:tc>
                  <a:txBody>
                    <a:bodyPr/>
                    <a:lstStyle/>
                    <a:p>
                      <a:r>
                        <a:rPr lang="tr-TR" sz="1400" b="1" dirty="0">
                          <a:latin typeface="Times New Roman" panose="02020603050405020304" pitchFamily="18" charset="0"/>
                          <a:cs typeface="Times New Roman" panose="02020603050405020304" pitchFamily="18" charset="0"/>
                        </a:rPr>
                        <a:t>Okul Adresi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1.Sakarya Mah. Özer </a:t>
                      </a:r>
                      <a:r>
                        <a:rPr lang="tr-TR" sz="1400" dirty="0" err="1">
                          <a:latin typeface="Times New Roman" panose="02020603050405020304" pitchFamily="18" charset="0"/>
                          <a:cs typeface="Times New Roman" panose="02020603050405020304" pitchFamily="18" charset="0"/>
                        </a:rPr>
                        <a:t>Sk</a:t>
                      </a:r>
                      <a:r>
                        <a:rPr lang="tr-TR" sz="1400" dirty="0">
                          <a:latin typeface="Times New Roman" panose="02020603050405020304" pitchFamily="18" charset="0"/>
                          <a:cs typeface="Times New Roman" panose="02020603050405020304" pitchFamily="18" charset="0"/>
                        </a:rPr>
                        <a:t>. No:13 İç Kapı No: 1 Karesi/BALIKESİR</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39455896"/>
                  </a:ext>
                </a:extLst>
              </a:tr>
              <a:tr h="252000">
                <a:tc>
                  <a:txBody>
                    <a:bodyPr/>
                    <a:lstStyle/>
                    <a:p>
                      <a:r>
                        <a:rPr lang="tr-TR" sz="1400" b="1" dirty="0">
                          <a:latin typeface="Times New Roman" panose="02020603050405020304" pitchFamily="18" charset="0"/>
                          <a:cs typeface="Times New Roman" panose="02020603050405020304" pitchFamily="18" charset="0"/>
                        </a:rPr>
                        <a:t>Telefon Numarası</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02662274154</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01771177"/>
                  </a:ext>
                </a:extLst>
              </a:tr>
              <a:tr h="252000">
                <a:tc>
                  <a:txBody>
                    <a:bodyPr/>
                    <a:lstStyle/>
                    <a:p>
                      <a:r>
                        <a:rPr lang="tr-TR" sz="1400" b="1" dirty="0">
                          <a:latin typeface="Times New Roman" panose="02020603050405020304" pitchFamily="18" charset="0"/>
                          <a:cs typeface="Times New Roman" panose="02020603050405020304" pitchFamily="18" charset="0"/>
                        </a:rPr>
                        <a:t>Belgegeçer (</a:t>
                      </a:r>
                      <a:r>
                        <a:rPr lang="tr-TR" sz="1400" b="1" dirty="0" err="1">
                          <a:latin typeface="Times New Roman" panose="02020603050405020304" pitchFamily="18" charset="0"/>
                          <a:cs typeface="Times New Roman" panose="02020603050405020304" pitchFamily="18" charset="0"/>
                        </a:rPr>
                        <a:t>Fax</a:t>
                      </a:r>
                      <a:r>
                        <a:rPr lang="tr-TR" sz="1400" b="1" dirty="0">
                          <a:latin typeface="Times New Roman" panose="02020603050405020304" pitchFamily="18" charset="0"/>
                          <a:cs typeface="Times New Roman" panose="02020603050405020304" pitchFamily="18" charset="0"/>
                        </a:rPr>
                        <a:t>) Numarası</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02662278817</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629477382"/>
                  </a:ext>
                </a:extLst>
              </a:tr>
              <a:tr h="252000">
                <a:tc>
                  <a:txBody>
                    <a:bodyPr/>
                    <a:lstStyle/>
                    <a:p>
                      <a:r>
                        <a:rPr lang="tr-TR" sz="1400" b="1" dirty="0">
                          <a:latin typeface="Times New Roman" panose="02020603050405020304" pitchFamily="18" charset="0"/>
                          <a:cs typeface="Times New Roman" panose="02020603050405020304" pitchFamily="18" charset="0"/>
                        </a:rPr>
                        <a:t>E-Posta Adresi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758420@meb.k12.tr</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40917226"/>
                  </a:ext>
                </a:extLst>
              </a:tr>
              <a:tr h="252000">
                <a:tc>
                  <a:txBody>
                    <a:bodyPr/>
                    <a:lstStyle/>
                    <a:p>
                      <a:r>
                        <a:rPr lang="tr-TR" sz="1400" b="1" dirty="0">
                          <a:latin typeface="Times New Roman" panose="02020603050405020304" pitchFamily="18" charset="0"/>
                          <a:cs typeface="Times New Roman" panose="02020603050405020304" pitchFamily="18" charset="0"/>
                        </a:rPr>
                        <a:t>Web Adresi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hlinkClick r:id="rId2"/>
                        </a:rPr>
                        <a:t>https://mehmetazmancavus.meb.k12.tr</a:t>
                      </a:r>
                      <a:r>
                        <a:rPr lang="tr-TR" sz="1400" dirty="0">
                          <a:latin typeface="Times New Roman" panose="02020603050405020304" pitchFamily="18" charset="0"/>
                          <a:cs typeface="Times New Roman" panose="02020603050405020304" pitchFamily="18" charset="0"/>
                        </a:rPr>
                        <a:t>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83749601"/>
                  </a:ext>
                </a:extLst>
              </a:tr>
              <a:tr h="252000">
                <a:tc>
                  <a:txBody>
                    <a:bodyPr/>
                    <a:lstStyle/>
                    <a:p>
                      <a:r>
                        <a:rPr lang="tr-TR" sz="1400" b="1" dirty="0">
                          <a:latin typeface="Times New Roman" panose="02020603050405020304" pitchFamily="18" charset="0"/>
                          <a:cs typeface="Times New Roman" panose="02020603050405020304" pitchFamily="18" charset="0"/>
                        </a:rPr>
                        <a:t>Öğretim Şekli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Tam Gün</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91771548"/>
                  </a:ext>
                </a:extLst>
              </a:tr>
              <a:tr h="252000">
                <a:tc>
                  <a:txBody>
                    <a:bodyPr/>
                    <a:lstStyle/>
                    <a:p>
                      <a:r>
                        <a:rPr lang="tr-TR" sz="1400" b="1" dirty="0">
                          <a:latin typeface="Times New Roman" panose="02020603050405020304" pitchFamily="18" charset="0"/>
                          <a:cs typeface="Times New Roman" panose="02020603050405020304" pitchFamily="18" charset="0"/>
                        </a:rPr>
                        <a:t>Öğretime Başlama Yılı</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2014</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22738694"/>
                  </a:ext>
                </a:extLst>
              </a:tr>
              <a:tr h="252000">
                <a:tc>
                  <a:txBody>
                    <a:bodyPr/>
                    <a:lstStyle/>
                    <a:p>
                      <a:r>
                        <a:rPr lang="tr-TR" sz="1400" b="1" dirty="0">
                          <a:latin typeface="Times New Roman" panose="02020603050405020304" pitchFamily="18" charset="0"/>
                          <a:cs typeface="Times New Roman" panose="02020603050405020304" pitchFamily="18" charset="0"/>
                        </a:rPr>
                        <a:t>Kurum Kodu</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758420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83918711"/>
                  </a:ext>
                </a:extLst>
              </a:tr>
              <a:tr h="252000">
                <a:tc>
                  <a:txBody>
                    <a:bodyPr/>
                    <a:lstStyle/>
                    <a:p>
                      <a:r>
                        <a:rPr lang="tr-TR" sz="1400" b="1" dirty="0">
                          <a:latin typeface="Times New Roman" panose="02020603050405020304" pitchFamily="18" charset="0"/>
                          <a:cs typeface="Times New Roman" panose="02020603050405020304" pitchFamily="18" charset="0"/>
                        </a:rPr>
                        <a:t>Coğrafi Konum (link)</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hlinkClick r:id="rId3"/>
                        </a:rPr>
                        <a:t>https://maps.app.goo.gl/KXdCjebCLQmuVLVt8</a:t>
                      </a:r>
                      <a:r>
                        <a:rPr lang="tr-TR" sz="1400" dirty="0">
                          <a:latin typeface="Times New Roman" panose="02020603050405020304" pitchFamily="18" charset="0"/>
                          <a:cs typeface="Times New Roman" panose="02020603050405020304" pitchFamily="18" charset="0"/>
                        </a:rPr>
                        <a:t>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89642881"/>
                  </a:ext>
                </a:extLst>
              </a:tr>
            </a:tbl>
          </a:graphicData>
        </a:graphic>
      </p:graphicFrame>
      <p:sp>
        <p:nvSpPr>
          <p:cNvPr id="5" name="Metin kutusu 4">
            <a:extLst>
              <a:ext uri="{FF2B5EF4-FFF2-40B4-BE49-F238E27FC236}">
                <a16:creationId xmlns:a16="http://schemas.microsoft.com/office/drawing/2014/main" id="{FBE06A90-A84E-D2FF-F95A-794A5D0D1101}"/>
              </a:ext>
            </a:extLst>
          </p:cNvPr>
          <p:cNvSpPr txBox="1"/>
          <p:nvPr/>
        </p:nvSpPr>
        <p:spPr>
          <a:xfrm>
            <a:off x="1" y="96492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OKULA İLİŞKİN  GENEL BİLGİLER</a:t>
            </a:r>
          </a:p>
        </p:txBody>
      </p:sp>
      <p:sp>
        <p:nvSpPr>
          <p:cNvPr id="2" name="Slayt Numarası Yer Tutucusu 1">
            <a:extLst>
              <a:ext uri="{FF2B5EF4-FFF2-40B4-BE49-F238E27FC236}">
                <a16:creationId xmlns:a16="http://schemas.microsoft.com/office/drawing/2014/main" id="{ACA3E29F-128B-9F22-4B66-DCAF13C32595}"/>
              </a:ext>
            </a:extLst>
          </p:cNvPr>
          <p:cNvSpPr>
            <a:spLocks noGrp="1"/>
          </p:cNvSpPr>
          <p:nvPr>
            <p:ph type="sldNum" sz="quarter" idx="12"/>
          </p:nvPr>
        </p:nvSpPr>
        <p:spPr/>
        <p:txBody>
          <a:bodyPr/>
          <a:lstStyle/>
          <a:p>
            <a:fld id="{19EE8329-F578-4CF4-800C-9322B014EEA3}" type="slidenum">
              <a:rPr lang="tr-TR" smtClean="0"/>
              <a:t>5</a:t>
            </a:fld>
            <a:endParaRPr lang="tr-TR"/>
          </a:p>
        </p:txBody>
      </p:sp>
    </p:spTree>
    <p:extLst>
      <p:ext uri="{BB962C8B-B14F-4D97-AF65-F5344CB8AC3E}">
        <p14:creationId xmlns:p14="http://schemas.microsoft.com/office/powerpoint/2010/main" val="400006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F91E3EA-8CFE-B832-54C1-8EB692FEB72C}"/>
              </a:ext>
            </a:extLst>
          </p:cNvPr>
          <p:cNvSpPr txBox="1"/>
          <p:nvPr/>
        </p:nvSpPr>
        <p:spPr>
          <a:xfrm>
            <a:off x="1" y="96492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OKULUN TARİHÇESİ</a:t>
            </a:r>
          </a:p>
        </p:txBody>
      </p:sp>
      <p:sp>
        <p:nvSpPr>
          <p:cNvPr id="5" name="Metin kutusu 4">
            <a:extLst>
              <a:ext uri="{FF2B5EF4-FFF2-40B4-BE49-F238E27FC236}">
                <a16:creationId xmlns:a16="http://schemas.microsoft.com/office/drawing/2014/main" id="{91AA6D87-6072-F69D-E33A-046B1AAF086A}"/>
              </a:ext>
            </a:extLst>
          </p:cNvPr>
          <p:cNvSpPr txBox="1"/>
          <p:nvPr/>
        </p:nvSpPr>
        <p:spPr>
          <a:xfrm>
            <a:off x="403126" y="1769712"/>
            <a:ext cx="9846234" cy="1477328"/>
          </a:xfrm>
          <a:prstGeom prst="rect">
            <a:avLst/>
          </a:prstGeom>
          <a:noFill/>
        </p:spPr>
        <p:txBody>
          <a:bodyPr wrap="square" rtlCol="0">
            <a:spAutoFit/>
          </a:bodyPr>
          <a:lstStyle/>
          <a:p>
            <a:pPr algn="just"/>
            <a:r>
              <a:rPr lang="tr-TR" sz="1800" dirty="0">
                <a:effectLst/>
                <a:latin typeface="Times New Roman" panose="02020603050405020304" pitchFamily="18" charset="0"/>
                <a:ea typeface="Georgia" panose="02040502050405020303" pitchFamily="18" charset="0"/>
                <a:cs typeface="Georgia" panose="02040502050405020303" pitchFamily="18" charset="0"/>
              </a:rPr>
              <a:t>	     Mehmet Azman Çavuş Çanakkale Kara Savaşlarına katılmış bir Çanakkale gazisidir. Gazi Hacı Mehmet Azman Çavuş 1891 Yılında Balıkesir´in İvrindi İlçesinin </a:t>
            </a:r>
            <a:r>
              <a:rPr lang="tr-TR" sz="1800" dirty="0" err="1">
                <a:effectLst/>
                <a:latin typeface="Times New Roman" panose="02020603050405020304" pitchFamily="18" charset="0"/>
                <a:ea typeface="Georgia" panose="02040502050405020303" pitchFamily="18" charset="0"/>
                <a:cs typeface="Georgia" panose="02040502050405020303" pitchFamily="18" charset="0"/>
              </a:rPr>
              <a:t>Mallıca</a:t>
            </a:r>
            <a:r>
              <a:rPr lang="tr-TR" sz="1800" dirty="0">
                <a:effectLst/>
                <a:latin typeface="Times New Roman" panose="02020603050405020304" pitchFamily="18" charset="0"/>
                <a:ea typeface="Georgia" panose="02040502050405020303" pitchFamily="18" charset="0"/>
                <a:cs typeface="Georgia" panose="02040502050405020303" pitchFamily="18" charset="0"/>
              </a:rPr>
              <a:t> Köyünde doğmuş olup 1992 yılında doğduğu köyde vefat etmiştir. Kahraman Çanakkale Gazimiz Hacı Mehmet Azman Çavuş´un adını yaşatmak adına 2014 yılında TOKİ tarafından yapılan okulumuza Mehmet Azman Çavuş Ortaokulu adı verilmiştir. </a:t>
            </a:r>
            <a:endParaRPr lang="tr-TR" dirty="0"/>
          </a:p>
        </p:txBody>
      </p:sp>
      <p:pic>
        <p:nvPicPr>
          <p:cNvPr id="6146" name="Picture 2" descr="Mehmet Azman Çavuş kimdir? - Mehmet Azman Çavuş Ortaokulu">
            <a:extLst>
              <a:ext uri="{FF2B5EF4-FFF2-40B4-BE49-F238E27FC236}">
                <a16:creationId xmlns:a16="http://schemas.microsoft.com/office/drawing/2014/main" id="{B668826B-5540-70EF-11D2-33D221D7BA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35" r="16410"/>
          <a:stretch/>
        </p:blipFill>
        <p:spPr bwMode="auto">
          <a:xfrm>
            <a:off x="442453" y="3405497"/>
            <a:ext cx="3716594" cy="311701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22C94858-B0CF-50A0-FC11-B62281F78E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2920" y="3405496"/>
            <a:ext cx="6486440" cy="3117013"/>
          </a:xfrm>
          <a:prstGeom prst="rect">
            <a:avLst/>
          </a:prstGeom>
        </p:spPr>
      </p:pic>
      <p:sp>
        <p:nvSpPr>
          <p:cNvPr id="2" name="Slayt Numarası Yer Tutucusu 1">
            <a:extLst>
              <a:ext uri="{FF2B5EF4-FFF2-40B4-BE49-F238E27FC236}">
                <a16:creationId xmlns:a16="http://schemas.microsoft.com/office/drawing/2014/main" id="{412089AC-ACED-3ECD-6CD0-8B2842F4605D}"/>
              </a:ext>
            </a:extLst>
          </p:cNvPr>
          <p:cNvSpPr>
            <a:spLocks noGrp="1"/>
          </p:cNvSpPr>
          <p:nvPr>
            <p:ph type="sldNum" sz="quarter" idx="12"/>
          </p:nvPr>
        </p:nvSpPr>
        <p:spPr/>
        <p:txBody>
          <a:bodyPr/>
          <a:lstStyle/>
          <a:p>
            <a:fld id="{19EE8329-F578-4CF4-800C-9322B014EEA3}" type="slidenum">
              <a:rPr lang="tr-TR" smtClean="0"/>
              <a:t>6</a:t>
            </a:fld>
            <a:endParaRPr lang="tr-TR"/>
          </a:p>
        </p:txBody>
      </p:sp>
    </p:spTree>
    <p:extLst>
      <p:ext uri="{BB962C8B-B14F-4D97-AF65-F5344CB8AC3E}">
        <p14:creationId xmlns:p14="http://schemas.microsoft.com/office/powerpoint/2010/main" val="250877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F6FAD34-575D-F84E-C147-469BF5A6D1C4}"/>
              </a:ext>
            </a:extLst>
          </p:cNvPr>
          <p:cNvSpPr txBox="1"/>
          <p:nvPr/>
        </p:nvSpPr>
        <p:spPr>
          <a:xfrm>
            <a:off x="1" y="96492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OKUL BİNA BİLGİLERİ</a:t>
            </a:r>
          </a:p>
        </p:txBody>
      </p:sp>
      <p:graphicFrame>
        <p:nvGraphicFramePr>
          <p:cNvPr id="5" name="Tablo 4">
            <a:extLst>
              <a:ext uri="{FF2B5EF4-FFF2-40B4-BE49-F238E27FC236}">
                <a16:creationId xmlns:a16="http://schemas.microsoft.com/office/drawing/2014/main" id="{B4A5CA30-3BF4-95DC-C32C-5DACB4742E62}"/>
              </a:ext>
            </a:extLst>
          </p:cNvPr>
          <p:cNvGraphicFramePr>
            <a:graphicFrameLocks noGrp="1"/>
          </p:cNvGraphicFramePr>
          <p:nvPr>
            <p:extLst>
              <p:ext uri="{D42A27DB-BD31-4B8C-83A1-F6EECF244321}">
                <p14:modId xmlns:p14="http://schemas.microsoft.com/office/powerpoint/2010/main" val="256793495"/>
              </p:ext>
            </p:extLst>
          </p:nvPr>
        </p:nvGraphicFramePr>
        <p:xfrm>
          <a:off x="623581" y="1742053"/>
          <a:ext cx="4515848" cy="4686173"/>
        </p:xfrm>
        <a:graphic>
          <a:graphicData uri="http://schemas.openxmlformats.org/drawingml/2006/table">
            <a:tbl>
              <a:tblPr firstRow="1" bandRow="1">
                <a:tableStyleId>{BDBED569-4797-4DF1-A0F4-6AAB3CD982D8}</a:tableStyleId>
              </a:tblPr>
              <a:tblGrid>
                <a:gridCol w="2183017">
                  <a:extLst>
                    <a:ext uri="{9D8B030D-6E8A-4147-A177-3AD203B41FA5}">
                      <a16:colId xmlns:a16="http://schemas.microsoft.com/office/drawing/2014/main" val="565448548"/>
                    </a:ext>
                  </a:extLst>
                </a:gridCol>
                <a:gridCol w="2332831">
                  <a:extLst>
                    <a:ext uri="{9D8B030D-6E8A-4147-A177-3AD203B41FA5}">
                      <a16:colId xmlns:a16="http://schemas.microsoft.com/office/drawing/2014/main" val="4210795745"/>
                    </a:ext>
                  </a:extLst>
                </a:gridCol>
              </a:tblGrid>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b="0" dirty="0">
                          <a:solidFill>
                            <a:schemeClr val="tx1"/>
                          </a:solidFill>
                          <a:latin typeface="Times New Roman" panose="02020603050405020304" pitchFamily="18" charset="0"/>
                          <a:cs typeface="Times New Roman" panose="02020603050405020304" pitchFamily="18" charset="0"/>
                        </a:rPr>
                        <a:t>Balıkesir</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61473496"/>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İlçe</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Karesi</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71268176"/>
                  </a:ext>
                </a:extLst>
              </a:tr>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Mahalle/Köy</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 Sakarya</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4249006"/>
                  </a:ext>
                </a:extLst>
              </a:tr>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Cadde/Sokak</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Özer Sokak</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854106714"/>
                  </a:ext>
                </a:extLst>
              </a:tr>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Dış Kapı No</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40136255"/>
                  </a:ext>
                </a:extLst>
              </a:tr>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İç Kapı No</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39455896"/>
                  </a:ext>
                </a:extLst>
              </a:tr>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Bina Kuruluş Tarihi	</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kern="1200" dirty="0">
                          <a:solidFill>
                            <a:schemeClr val="tx1"/>
                          </a:solidFill>
                          <a:latin typeface="Times New Roman" panose="02020603050405020304" pitchFamily="18" charset="0"/>
                          <a:ea typeface="+mn-ea"/>
                          <a:cs typeface="Times New Roman" panose="02020603050405020304" pitchFamily="18" charset="0"/>
                        </a:rPr>
                        <a:t>01.08.2014</a:t>
                      </a:r>
                    </a:p>
                  </a:txBody>
                  <a:tcPr marL="30480" marR="30480" marT="76200" marB="3048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01771177"/>
                  </a:ext>
                </a:extLst>
              </a:tr>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Son Onarım Yılı</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629477382"/>
                  </a:ext>
                </a:extLst>
              </a:tr>
              <a:tr h="252000">
                <a:tc>
                  <a:txBody>
                    <a:bodyPr/>
                    <a:lstStyle/>
                    <a:p>
                      <a:pPr algn="l">
                        <a:lnSpc>
                          <a:spcPct val="115000"/>
                        </a:lnSpc>
                        <a:spcAft>
                          <a:spcPts val="100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Deprem Güçlendirme</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Yok</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40917226"/>
                  </a:ext>
                </a:extLst>
              </a:tr>
              <a:tr h="252000">
                <a:tc>
                  <a:txBody>
                    <a:bodyPr/>
                    <a:lstStyle/>
                    <a:p>
                      <a:pPr algn="l">
                        <a:lnSpc>
                          <a:spcPct val="115000"/>
                        </a:lnSpc>
                        <a:spcAft>
                          <a:spcPts val="100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Blok Sayısı</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83749601"/>
                  </a:ext>
                </a:extLst>
              </a:tr>
              <a:tr h="252000">
                <a:tc>
                  <a:txBody>
                    <a:bodyPr/>
                    <a:lstStyle/>
                    <a:p>
                      <a:pPr algn="l">
                        <a:lnSpc>
                          <a:spcPct val="115000"/>
                        </a:lnSpc>
                        <a:spcAft>
                          <a:spcPts val="100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Kat Adedi</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Bodrum+Zemin+2</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91771548"/>
                  </a:ext>
                </a:extLst>
              </a:tr>
              <a:tr h="252000">
                <a:tc>
                  <a:txBody>
                    <a:bodyPr/>
                    <a:lstStyle/>
                    <a:p>
                      <a:pPr algn="l">
                        <a:lnSpc>
                          <a:spcPct val="115000"/>
                        </a:lnSpc>
                        <a:spcAft>
                          <a:spcPts val="100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Toplam Oturum Alanı</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1.650 m²</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22738694"/>
                  </a:ext>
                </a:extLst>
              </a:tr>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Okul Sahası Alanı (Mevcut durum bahçe Dâhil)</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2.150 m²</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83918711"/>
                  </a:ext>
                </a:extLst>
              </a:tr>
              <a:tr h="252000">
                <a:tc>
                  <a:txBody>
                    <a:bodyPr/>
                    <a:lstStyle/>
                    <a:p>
                      <a:pPr algn="l">
                        <a:lnSpc>
                          <a:spcPct val="115000"/>
                        </a:lnSpc>
                        <a:spcAft>
                          <a:spcPts val="100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Derslik Sayısı</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30</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89642881"/>
                  </a:ext>
                </a:extLst>
              </a:tr>
              <a:tr h="252000">
                <a:tc>
                  <a:txBody>
                    <a:bodyPr/>
                    <a:lstStyle/>
                    <a:p>
                      <a:pPr algn="l">
                        <a:lnSpc>
                          <a:spcPct val="115000"/>
                        </a:lnSpc>
                        <a:spcAft>
                          <a:spcPts val="100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Anasınıfı Derslik Sayısı</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19911067"/>
                  </a:ext>
                </a:extLst>
              </a:tr>
            </a:tbl>
          </a:graphicData>
        </a:graphic>
      </p:graphicFrame>
      <p:graphicFrame>
        <p:nvGraphicFramePr>
          <p:cNvPr id="6" name="Tablo 5">
            <a:extLst>
              <a:ext uri="{FF2B5EF4-FFF2-40B4-BE49-F238E27FC236}">
                <a16:creationId xmlns:a16="http://schemas.microsoft.com/office/drawing/2014/main" id="{818161E5-71C1-7A66-687A-89714F2FD160}"/>
              </a:ext>
            </a:extLst>
          </p:cNvPr>
          <p:cNvGraphicFramePr>
            <a:graphicFrameLocks noGrp="1"/>
          </p:cNvGraphicFramePr>
          <p:nvPr>
            <p:extLst>
              <p:ext uri="{D42A27DB-BD31-4B8C-83A1-F6EECF244321}">
                <p14:modId xmlns:p14="http://schemas.microsoft.com/office/powerpoint/2010/main" val="2883117496"/>
              </p:ext>
            </p:extLst>
          </p:nvPr>
        </p:nvGraphicFramePr>
        <p:xfrm>
          <a:off x="5513057" y="1781381"/>
          <a:ext cx="4397859" cy="4572000"/>
        </p:xfrm>
        <a:graphic>
          <a:graphicData uri="http://schemas.openxmlformats.org/drawingml/2006/table">
            <a:tbl>
              <a:tblPr firstRow="1" bandRow="1">
                <a:tableStyleId>{BDBED569-4797-4DF1-A0F4-6AAB3CD982D8}</a:tableStyleId>
              </a:tblPr>
              <a:tblGrid>
                <a:gridCol w="2234762">
                  <a:extLst>
                    <a:ext uri="{9D8B030D-6E8A-4147-A177-3AD203B41FA5}">
                      <a16:colId xmlns:a16="http://schemas.microsoft.com/office/drawing/2014/main" val="565448548"/>
                    </a:ext>
                  </a:extLst>
                </a:gridCol>
                <a:gridCol w="2163097">
                  <a:extLst>
                    <a:ext uri="{9D8B030D-6E8A-4147-A177-3AD203B41FA5}">
                      <a16:colId xmlns:a16="http://schemas.microsoft.com/office/drawing/2014/main" val="4210795745"/>
                    </a:ext>
                  </a:extLst>
                </a:gridCol>
              </a:tblGrid>
              <a:tr h="0">
                <a:tc>
                  <a:txBody>
                    <a:bodyPr/>
                    <a:lstStyle/>
                    <a:p>
                      <a:pPr algn="l">
                        <a:lnSpc>
                          <a:spcPct val="115000"/>
                        </a:lnSpc>
                        <a:spcAft>
                          <a:spcPts val="100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Özel Eğitim Sınıfı Sayısı</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b="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61473496"/>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Kütüphane(Var/Yok)</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Var</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74926192"/>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Isınma Şekli</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Kaloriferli</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71268176"/>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Yakıt Türü</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Doğalgaz</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4249006"/>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Kamera Sayısı</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32</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40136255"/>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Pansiyon(Var/Yok)</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Yok</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39455896"/>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12179</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01771177"/>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Parsel</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629477382"/>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Tapu Alanı</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8.010,82 m²</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4853047"/>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Mahalle No</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205361</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83749601"/>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MERNİS Adres No</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1844867893</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91771548"/>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MERNİS Bina Kodu</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27101415</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22738694"/>
                  </a:ext>
                </a:extLst>
              </a:tr>
              <a:tr h="294025">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CBS Bina Kampüs ID	</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21020050</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83918711"/>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CBS Bina Sıra No	</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110200063</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89642881"/>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DETSİS Kodu</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45198455</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19911067"/>
                  </a:ext>
                </a:extLst>
              </a:tr>
            </a:tbl>
          </a:graphicData>
        </a:graphic>
      </p:graphicFrame>
      <p:sp>
        <p:nvSpPr>
          <p:cNvPr id="2" name="Slayt Numarası Yer Tutucusu 1">
            <a:extLst>
              <a:ext uri="{FF2B5EF4-FFF2-40B4-BE49-F238E27FC236}">
                <a16:creationId xmlns:a16="http://schemas.microsoft.com/office/drawing/2014/main" id="{056318A3-3A9D-CAC5-92E6-383ABFC4789A}"/>
              </a:ext>
            </a:extLst>
          </p:cNvPr>
          <p:cNvSpPr>
            <a:spLocks noGrp="1"/>
          </p:cNvSpPr>
          <p:nvPr>
            <p:ph type="sldNum" sz="quarter" idx="12"/>
          </p:nvPr>
        </p:nvSpPr>
        <p:spPr/>
        <p:txBody>
          <a:bodyPr/>
          <a:lstStyle/>
          <a:p>
            <a:fld id="{19EE8329-F578-4CF4-800C-9322B014EEA3}" type="slidenum">
              <a:rPr lang="tr-TR" smtClean="0"/>
              <a:t>7</a:t>
            </a:fld>
            <a:endParaRPr lang="tr-TR"/>
          </a:p>
        </p:txBody>
      </p:sp>
    </p:spTree>
    <p:extLst>
      <p:ext uri="{BB962C8B-B14F-4D97-AF65-F5344CB8AC3E}">
        <p14:creationId xmlns:p14="http://schemas.microsoft.com/office/powerpoint/2010/main" val="11129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FA0B8611-9932-636C-8431-DC4FB286E704}"/>
              </a:ext>
            </a:extLst>
          </p:cNvPr>
          <p:cNvSpPr txBox="1"/>
          <p:nvPr/>
        </p:nvSpPr>
        <p:spPr>
          <a:xfrm>
            <a:off x="1" y="96492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OKUL FİZİKİ MEKAN DURUMU</a:t>
            </a:r>
          </a:p>
        </p:txBody>
      </p:sp>
      <p:graphicFrame>
        <p:nvGraphicFramePr>
          <p:cNvPr id="3" name="Tablo 2">
            <a:extLst>
              <a:ext uri="{FF2B5EF4-FFF2-40B4-BE49-F238E27FC236}">
                <a16:creationId xmlns:a16="http://schemas.microsoft.com/office/drawing/2014/main" id="{276EC8FD-0D67-BB6D-FA8A-0EC184AEE1D3}"/>
              </a:ext>
            </a:extLst>
          </p:cNvPr>
          <p:cNvGraphicFramePr>
            <a:graphicFrameLocks noGrp="1"/>
          </p:cNvGraphicFramePr>
          <p:nvPr>
            <p:extLst>
              <p:ext uri="{D42A27DB-BD31-4B8C-83A1-F6EECF244321}">
                <p14:modId xmlns:p14="http://schemas.microsoft.com/office/powerpoint/2010/main" val="256590722"/>
              </p:ext>
            </p:extLst>
          </p:nvPr>
        </p:nvGraphicFramePr>
        <p:xfrm>
          <a:off x="5613954" y="1753626"/>
          <a:ext cx="4680002" cy="4752001"/>
        </p:xfrm>
        <a:graphic>
          <a:graphicData uri="http://schemas.openxmlformats.org/drawingml/2006/table">
            <a:tbl>
              <a:tblPr firstRow="1" firstCol="1" lastRow="1" lastCol="1" bandRow="1" bandCol="1">
                <a:tableStyleId>{BC89EF96-8CEA-46FF-86C4-4CE0E7609802}</a:tableStyleId>
              </a:tblPr>
              <a:tblGrid>
                <a:gridCol w="2131354">
                  <a:extLst>
                    <a:ext uri="{9D8B030D-6E8A-4147-A177-3AD203B41FA5}">
                      <a16:colId xmlns:a16="http://schemas.microsoft.com/office/drawing/2014/main" val="1612236608"/>
                    </a:ext>
                  </a:extLst>
                </a:gridCol>
                <a:gridCol w="637162">
                  <a:extLst>
                    <a:ext uri="{9D8B030D-6E8A-4147-A177-3AD203B41FA5}">
                      <a16:colId xmlns:a16="http://schemas.microsoft.com/office/drawing/2014/main" val="764120237"/>
                    </a:ext>
                  </a:extLst>
                </a:gridCol>
                <a:gridCol w="637162">
                  <a:extLst>
                    <a:ext uri="{9D8B030D-6E8A-4147-A177-3AD203B41FA5}">
                      <a16:colId xmlns:a16="http://schemas.microsoft.com/office/drawing/2014/main" val="1404329263"/>
                    </a:ext>
                  </a:extLst>
                </a:gridCol>
                <a:gridCol w="637162">
                  <a:extLst>
                    <a:ext uri="{9D8B030D-6E8A-4147-A177-3AD203B41FA5}">
                      <a16:colId xmlns:a16="http://schemas.microsoft.com/office/drawing/2014/main" val="2056783689"/>
                    </a:ext>
                  </a:extLst>
                </a:gridCol>
                <a:gridCol w="637162">
                  <a:extLst>
                    <a:ext uri="{9D8B030D-6E8A-4147-A177-3AD203B41FA5}">
                      <a16:colId xmlns:a16="http://schemas.microsoft.com/office/drawing/2014/main" val="380109958"/>
                    </a:ext>
                  </a:extLst>
                </a:gridCol>
              </a:tblGrid>
              <a:tr h="330505">
                <a:tc>
                  <a:txBody>
                    <a:bodyPr/>
                    <a:lstStyle/>
                    <a:p>
                      <a:pPr marL="67945" algn="ctr">
                        <a:spcBef>
                          <a:spcPts val="25"/>
                        </a:spcBef>
                        <a:spcAft>
                          <a:spcPts val="0"/>
                        </a:spcAft>
                      </a:pPr>
                      <a:r>
                        <a:rPr lang="tr-TR" sz="1300" spc="-25" dirty="0">
                          <a:solidFill>
                            <a:schemeClr val="bg1"/>
                          </a:solidFill>
                          <a:effectLst/>
                          <a:latin typeface="Times New Roman" panose="02020603050405020304" pitchFamily="18" charset="0"/>
                          <a:cs typeface="Times New Roman" panose="02020603050405020304" pitchFamily="18" charset="0"/>
                        </a:rPr>
                        <a:t>Fiziki</a:t>
                      </a:r>
                      <a:r>
                        <a:rPr lang="tr-TR" sz="1300" spc="-10" dirty="0">
                          <a:solidFill>
                            <a:schemeClr val="bg1"/>
                          </a:solidFill>
                          <a:effectLst/>
                          <a:latin typeface="Times New Roman" panose="02020603050405020304" pitchFamily="18" charset="0"/>
                          <a:cs typeface="Times New Roman" panose="02020603050405020304" pitchFamily="18" charset="0"/>
                        </a:rPr>
                        <a:t> Mekân</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25"/>
                        </a:spcBef>
                      </a:pPr>
                      <a:r>
                        <a:rPr lang="tr-TR" sz="1300" spc="-25" dirty="0">
                          <a:solidFill>
                            <a:schemeClr val="bg1"/>
                          </a:solidFill>
                          <a:effectLst/>
                          <a:latin typeface="Times New Roman" panose="02020603050405020304" pitchFamily="18" charset="0"/>
                          <a:cs typeface="Times New Roman" panose="02020603050405020304" pitchFamily="18" charset="0"/>
                        </a:rPr>
                        <a:t>Var</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5"/>
                        </a:spcBef>
                      </a:pPr>
                      <a:r>
                        <a:rPr lang="tr-TR" sz="1300" spc="-25" dirty="0">
                          <a:solidFill>
                            <a:schemeClr val="bg1"/>
                          </a:solidFill>
                          <a:effectLst/>
                          <a:latin typeface="Times New Roman" panose="02020603050405020304" pitchFamily="18" charset="0"/>
                          <a:cs typeface="Times New Roman" panose="02020603050405020304" pitchFamily="18" charset="0"/>
                        </a:rPr>
                        <a:t>Yok</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5"/>
                        </a:spcBef>
                      </a:pPr>
                      <a:r>
                        <a:rPr lang="tr-TR" sz="1300" spc="-10">
                          <a:solidFill>
                            <a:schemeClr val="bg1"/>
                          </a:solidFill>
                          <a:effectLst/>
                          <a:latin typeface="Times New Roman" panose="02020603050405020304" pitchFamily="18" charset="0"/>
                          <a:cs typeface="Times New Roman" panose="02020603050405020304" pitchFamily="18" charset="0"/>
                        </a:rPr>
                        <a:t>Adedi</a:t>
                      </a:r>
                      <a:endParaRPr lang="tr-TR" sz="130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25"/>
                        </a:spcBef>
                      </a:pPr>
                      <a:r>
                        <a:rPr lang="tr-TR" sz="1300" spc="-10" dirty="0">
                          <a:solidFill>
                            <a:schemeClr val="bg1"/>
                          </a:solidFill>
                          <a:effectLst/>
                          <a:latin typeface="Times New Roman" panose="02020603050405020304" pitchFamily="18" charset="0"/>
                          <a:cs typeface="Times New Roman" panose="02020603050405020304" pitchFamily="18" charset="0"/>
                        </a:rPr>
                        <a:t>İhtiyaç</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extLst>
                  <a:ext uri="{0D108BD9-81ED-4DB2-BD59-A6C34878D82A}">
                    <a16:rowId xmlns:a16="http://schemas.microsoft.com/office/drawing/2014/main" val="3273885695"/>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Drama 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52824423"/>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Halk Oyunları Salonu</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a:effectLst/>
                          <a:latin typeface="Times New Roman" panose="02020603050405020304" pitchFamily="18" charset="0"/>
                          <a:cs typeface="Times New Roman" panose="02020603050405020304" pitchFamily="18" charset="0"/>
                        </a:rPr>
                        <a:t>0</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94667372"/>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Güreş, Jimnastik Salonu</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0</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07055186"/>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Dart Salonu</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a:effectLst/>
                          <a:latin typeface="Times New Roman" panose="02020603050405020304" pitchFamily="18" charset="0"/>
                          <a:cs typeface="Times New Roman" panose="02020603050405020304" pitchFamily="18" charset="0"/>
                        </a:rPr>
                        <a:t>0</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58984262"/>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Soyunma 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4272670"/>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Teknoloji Tasarım Atölyesi</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240096232"/>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Çok Amaçlı Spor Salonu</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a:effectLst/>
                          <a:latin typeface="Times New Roman" panose="02020603050405020304" pitchFamily="18" charset="0"/>
                          <a:cs typeface="Times New Roman" panose="02020603050405020304" pitchFamily="18" charset="0"/>
                        </a:rPr>
                        <a:t>√</a:t>
                      </a:r>
                      <a:endParaRPr lang="tr-TR" sz="1300" b="1">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 </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12669260"/>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Toplantı Salonu</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1263314"/>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Erkek Mescit</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39483599"/>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Kadın Mescit</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132800829"/>
                  </a:ext>
                </a:extLst>
              </a:tr>
              <a:tr h="260088">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Depo</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13</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60038897"/>
                  </a:ext>
                </a:extLst>
              </a:tr>
              <a:tr h="260088">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Arşiv</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726476237"/>
                  </a:ext>
                </a:extLst>
              </a:tr>
              <a:tr h="260088">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Engelli WC</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1</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32278272"/>
                  </a:ext>
                </a:extLst>
              </a:tr>
              <a:tr h="260088">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Erkek Öğrenci WC</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8</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978448957"/>
                  </a:ext>
                </a:extLst>
              </a:tr>
              <a:tr h="260088">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Kız Öğrenci WC</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9</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93081633"/>
                  </a:ext>
                </a:extLst>
              </a:tr>
              <a:tr h="260088">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Erkek Öğretmen WC</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5</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987173256"/>
                  </a:ext>
                </a:extLst>
              </a:tr>
              <a:tr h="260088">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Kadın Öğretmen WC</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4</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43232131"/>
                  </a:ext>
                </a:extLst>
              </a:tr>
            </a:tbl>
          </a:graphicData>
        </a:graphic>
      </p:graphicFrame>
      <p:graphicFrame>
        <p:nvGraphicFramePr>
          <p:cNvPr id="5" name="Tablo 4">
            <a:extLst>
              <a:ext uri="{FF2B5EF4-FFF2-40B4-BE49-F238E27FC236}">
                <a16:creationId xmlns:a16="http://schemas.microsoft.com/office/drawing/2014/main" id="{B653B7DF-7F7B-5529-0DD3-40DC237A2789}"/>
              </a:ext>
            </a:extLst>
          </p:cNvPr>
          <p:cNvGraphicFramePr>
            <a:graphicFrameLocks noGrp="1"/>
          </p:cNvGraphicFramePr>
          <p:nvPr>
            <p:extLst>
              <p:ext uri="{D42A27DB-BD31-4B8C-83A1-F6EECF244321}">
                <p14:modId xmlns:p14="http://schemas.microsoft.com/office/powerpoint/2010/main" val="3285746275"/>
              </p:ext>
            </p:extLst>
          </p:nvPr>
        </p:nvGraphicFramePr>
        <p:xfrm>
          <a:off x="194793" y="1753626"/>
          <a:ext cx="4824002" cy="4751996"/>
        </p:xfrm>
        <a:graphic>
          <a:graphicData uri="http://schemas.openxmlformats.org/drawingml/2006/table">
            <a:tbl>
              <a:tblPr firstRow="1" firstCol="1" lastRow="1" lastCol="1" bandRow="1" bandCol="1">
                <a:tableStyleId>{BC89EF96-8CEA-46FF-86C4-4CE0E7609802}</a:tableStyleId>
              </a:tblPr>
              <a:tblGrid>
                <a:gridCol w="2196934">
                  <a:extLst>
                    <a:ext uri="{9D8B030D-6E8A-4147-A177-3AD203B41FA5}">
                      <a16:colId xmlns:a16="http://schemas.microsoft.com/office/drawing/2014/main" val="1612236608"/>
                    </a:ext>
                  </a:extLst>
                </a:gridCol>
                <a:gridCol w="656767">
                  <a:extLst>
                    <a:ext uri="{9D8B030D-6E8A-4147-A177-3AD203B41FA5}">
                      <a16:colId xmlns:a16="http://schemas.microsoft.com/office/drawing/2014/main" val="764120237"/>
                    </a:ext>
                  </a:extLst>
                </a:gridCol>
                <a:gridCol w="656767">
                  <a:extLst>
                    <a:ext uri="{9D8B030D-6E8A-4147-A177-3AD203B41FA5}">
                      <a16:colId xmlns:a16="http://schemas.microsoft.com/office/drawing/2014/main" val="1404329263"/>
                    </a:ext>
                  </a:extLst>
                </a:gridCol>
                <a:gridCol w="656767">
                  <a:extLst>
                    <a:ext uri="{9D8B030D-6E8A-4147-A177-3AD203B41FA5}">
                      <a16:colId xmlns:a16="http://schemas.microsoft.com/office/drawing/2014/main" val="2056783689"/>
                    </a:ext>
                  </a:extLst>
                </a:gridCol>
                <a:gridCol w="656767">
                  <a:extLst>
                    <a:ext uri="{9D8B030D-6E8A-4147-A177-3AD203B41FA5}">
                      <a16:colId xmlns:a16="http://schemas.microsoft.com/office/drawing/2014/main" val="380109958"/>
                    </a:ext>
                  </a:extLst>
                </a:gridCol>
              </a:tblGrid>
              <a:tr h="336558">
                <a:tc>
                  <a:txBody>
                    <a:bodyPr/>
                    <a:lstStyle/>
                    <a:p>
                      <a:pPr marL="67945" algn="ctr">
                        <a:spcBef>
                          <a:spcPts val="25"/>
                        </a:spcBef>
                        <a:spcAft>
                          <a:spcPts val="0"/>
                        </a:spcAft>
                      </a:pPr>
                      <a:r>
                        <a:rPr lang="tr-TR" sz="1300" spc="-25" dirty="0">
                          <a:solidFill>
                            <a:schemeClr val="bg1"/>
                          </a:solidFill>
                          <a:effectLst/>
                          <a:latin typeface="Times New Roman" panose="02020603050405020304" pitchFamily="18" charset="0"/>
                          <a:cs typeface="Times New Roman" panose="02020603050405020304" pitchFamily="18" charset="0"/>
                        </a:rPr>
                        <a:t>Fiziki</a:t>
                      </a:r>
                      <a:r>
                        <a:rPr lang="tr-TR" sz="1300" spc="-10" dirty="0">
                          <a:solidFill>
                            <a:schemeClr val="bg1"/>
                          </a:solidFill>
                          <a:effectLst/>
                          <a:latin typeface="Times New Roman" panose="02020603050405020304" pitchFamily="18" charset="0"/>
                          <a:cs typeface="Times New Roman" panose="02020603050405020304" pitchFamily="18" charset="0"/>
                        </a:rPr>
                        <a:t> Mekân</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25"/>
                        </a:spcBef>
                      </a:pPr>
                      <a:r>
                        <a:rPr lang="tr-TR" sz="1300" spc="-25" dirty="0">
                          <a:solidFill>
                            <a:schemeClr val="bg1"/>
                          </a:solidFill>
                          <a:effectLst/>
                          <a:latin typeface="Times New Roman" panose="02020603050405020304" pitchFamily="18" charset="0"/>
                          <a:cs typeface="Times New Roman" panose="02020603050405020304" pitchFamily="18" charset="0"/>
                        </a:rPr>
                        <a:t>Var</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5"/>
                        </a:spcBef>
                      </a:pPr>
                      <a:r>
                        <a:rPr lang="tr-TR" sz="1300" spc="-25" dirty="0">
                          <a:solidFill>
                            <a:schemeClr val="bg1"/>
                          </a:solidFill>
                          <a:effectLst/>
                          <a:latin typeface="Times New Roman" panose="02020603050405020304" pitchFamily="18" charset="0"/>
                          <a:cs typeface="Times New Roman" panose="02020603050405020304" pitchFamily="18" charset="0"/>
                        </a:rPr>
                        <a:t>Yok</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5"/>
                        </a:spcBef>
                      </a:pPr>
                      <a:r>
                        <a:rPr lang="tr-TR" sz="1300" spc="-10" dirty="0">
                          <a:solidFill>
                            <a:schemeClr val="bg1"/>
                          </a:solidFill>
                          <a:effectLst/>
                          <a:latin typeface="Times New Roman" panose="02020603050405020304" pitchFamily="18" charset="0"/>
                          <a:cs typeface="Times New Roman" panose="02020603050405020304" pitchFamily="18" charset="0"/>
                        </a:rPr>
                        <a:t>Adedi</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25"/>
                        </a:spcBef>
                      </a:pPr>
                      <a:r>
                        <a:rPr lang="tr-TR" sz="1300" spc="-10" dirty="0">
                          <a:solidFill>
                            <a:schemeClr val="bg1"/>
                          </a:solidFill>
                          <a:effectLst/>
                          <a:latin typeface="Times New Roman" panose="02020603050405020304" pitchFamily="18" charset="0"/>
                          <a:cs typeface="Times New Roman" panose="02020603050405020304" pitchFamily="18" charset="0"/>
                        </a:rPr>
                        <a:t>İhtiyaç</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extLst>
                  <a:ext uri="{0D108BD9-81ED-4DB2-BD59-A6C34878D82A}">
                    <a16:rowId xmlns:a16="http://schemas.microsoft.com/office/drawing/2014/main" val="3273885695"/>
                  </a:ext>
                </a:extLst>
              </a:tr>
              <a:tr h="264855">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Müdür Odası</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1</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212135933"/>
                  </a:ext>
                </a:extLst>
              </a:tr>
              <a:tr h="264855">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Müdür Yardımcısı Odası</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2</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268965362"/>
                  </a:ext>
                </a:extLst>
              </a:tr>
              <a:tr h="264855">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Memur Odası</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1</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48782338"/>
                  </a:ext>
                </a:extLst>
              </a:tr>
              <a:tr h="264855">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Hizmetli Odası</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1</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29578660"/>
                  </a:ext>
                </a:extLst>
              </a:tr>
              <a:tr h="264855">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Rehberlik Servisi</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2</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17527612"/>
                  </a:ext>
                </a:extLst>
              </a:tr>
              <a:tr h="264855">
                <a:tc>
                  <a:txBody>
                    <a:bodyPr/>
                    <a:lstStyle/>
                    <a:p>
                      <a:pPr marL="67945"/>
                      <a:r>
                        <a:rPr lang="tr-TR" sz="1300" b="0" dirty="0">
                          <a:effectLst/>
                          <a:latin typeface="Times New Roman" panose="02020603050405020304" pitchFamily="18" charset="0"/>
                          <a:cs typeface="Times New Roman" panose="02020603050405020304" pitchFamily="18" charset="0"/>
                        </a:rPr>
                        <a:t>Öğretmenler 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36765365"/>
                  </a:ext>
                </a:extLst>
              </a:tr>
              <a:tr h="264855">
                <a:tc>
                  <a:txBody>
                    <a:bodyPr/>
                    <a:lstStyle/>
                    <a:p>
                      <a:pPr marL="67945"/>
                      <a:r>
                        <a:rPr lang="tr-TR" sz="1300" b="0" spc="-25" dirty="0">
                          <a:effectLst/>
                          <a:latin typeface="Times New Roman" panose="02020603050405020304" pitchFamily="18" charset="0"/>
                          <a:cs typeface="Times New Roman" panose="02020603050405020304" pitchFamily="18" charset="0"/>
                        </a:rPr>
                        <a:t>Beden Eğitimi ve Spor 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 </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61478394"/>
                  </a:ext>
                </a:extLst>
              </a:tr>
              <a:tr h="264855">
                <a:tc>
                  <a:txBody>
                    <a:bodyPr/>
                    <a:lstStyle/>
                    <a:p>
                      <a:pPr marL="67945"/>
                      <a:r>
                        <a:rPr lang="tr-TR" sz="1300" b="0" spc="-40" dirty="0">
                          <a:effectLst/>
                          <a:latin typeface="Times New Roman" panose="02020603050405020304" pitchFamily="18" charset="0"/>
                          <a:cs typeface="Times New Roman" panose="02020603050405020304" pitchFamily="18" charset="0"/>
                        </a:rPr>
                        <a:t>Resim</a:t>
                      </a:r>
                      <a:r>
                        <a:rPr lang="tr-TR" sz="1300" b="0" spc="15" dirty="0">
                          <a:effectLst/>
                          <a:latin typeface="Times New Roman" panose="02020603050405020304" pitchFamily="18" charset="0"/>
                          <a:cs typeface="Times New Roman" panose="02020603050405020304" pitchFamily="18" charset="0"/>
                        </a:rPr>
                        <a:t> </a:t>
                      </a:r>
                      <a:r>
                        <a:rPr lang="tr-TR" sz="1300" b="0" spc="-10" dirty="0">
                          <a:effectLst/>
                          <a:latin typeface="Times New Roman" panose="02020603050405020304" pitchFamily="18" charset="0"/>
                          <a:cs typeface="Times New Roman" panose="02020603050405020304" pitchFamily="18" charset="0"/>
                        </a:rPr>
                        <a:t>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dirty="0">
                          <a:effectLst/>
                          <a:latin typeface="Times New Roman" panose="02020603050405020304" pitchFamily="18" charset="0"/>
                          <a:cs typeface="Times New Roman" panose="02020603050405020304" pitchFamily="18" charset="0"/>
                        </a:rPr>
                        <a:t> </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spc="-10" dirty="0">
                          <a:effectLst/>
                          <a:latin typeface="Times New Roman" panose="02020603050405020304" pitchFamily="18" charset="0"/>
                          <a:cs typeface="Times New Roman" panose="02020603050405020304" pitchFamily="18" charset="0"/>
                        </a:rPr>
                        <a:t>√</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899971393"/>
                  </a:ext>
                </a:extLst>
              </a:tr>
              <a:tr h="264855">
                <a:tc>
                  <a:txBody>
                    <a:bodyPr/>
                    <a:lstStyle/>
                    <a:p>
                      <a:pPr marL="67945"/>
                      <a:r>
                        <a:rPr lang="tr-TR" sz="1300" b="0" spc="-35" dirty="0">
                          <a:effectLst/>
                          <a:latin typeface="Times New Roman" panose="02020603050405020304" pitchFamily="18" charset="0"/>
                          <a:cs typeface="Times New Roman" panose="02020603050405020304" pitchFamily="18" charset="0"/>
                        </a:rPr>
                        <a:t>Müzik</a:t>
                      </a:r>
                      <a:r>
                        <a:rPr lang="tr-TR" sz="1300" b="0" spc="-25" dirty="0">
                          <a:effectLst/>
                          <a:latin typeface="Times New Roman" panose="02020603050405020304" pitchFamily="18" charset="0"/>
                          <a:cs typeface="Times New Roman" panose="02020603050405020304" pitchFamily="18" charset="0"/>
                        </a:rPr>
                        <a:t> </a:t>
                      </a:r>
                      <a:r>
                        <a:rPr lang="tr-TR" sz="1300" b="0" spc="-10" dirty="0">
                          <a:effectLst/>
                          <a:latin typeface="Times New Roman" panose="02020603050405020304" pitchFamily="18" charset="0"/>
                          <a:cs typeface="Times New Roman" panose="02020603050405020304" pitchFamily="18" charset="0"/>
                        </a:rPr>
                        <a:t>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a:effectLst/>
                          <a:latin typeface="Times New Roman" panose="02020603050405020304" pitchFamily="18" charset="0"/>
                          <a:cs typeface="Times New Roman" panose="02020603050405020304" pitchFamily="18" charset="0"/>
                        </a:rPr>
                        <a:t> </a:t>
                      </a:r>
                      <a:endParaRPr lang="tr-TR" sz="1300" b="1">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spc="-10" dirty="0">
                          <a:effectLst/>
                          <a:latin typeface="Times New Roman" panose="02020603050405020304" pitchFamily="18" charset="0"/>
                          <a:cs typeface="Times New Roman" panose="02020603050405020304" pitchFamily="18" charset="0"/>
                        </a:rPr>
                        <a:t>√</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0</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902407364"/>
                  </a:ext>
                </a:extLst>
              </a:tr>
              <a:tr h="264855">
                <a:tc>
                  <a:txBody>
                    <a:bodyPr/>
                    <a:lstStyle/>
                    <a:p>
                      <a:pPr marL="67945"/>
                      <a:r>
                        <a:rPr lang="tr-TR" sz="1300" b="0" dirty="0">
                          <a:effectLst/>
                          <a:latin typeface="Times New Roman" panose="02020603050405020304" pitchFamily="18" charset="0"/>
                          <a:cs typeface="Times New Roman" panose="02020603050405020304" pitchFamily="18" charset="0"/>
                        </a:rPr>
                        <a:t>Çok Amaçlı Salon</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a:effectLst/>
                          <a:latin typeface="Times New Roman" panose="02020603050405020304" pitchFamily="18" charset="0"/>
                          <a:cs typeface="Times New Roman" panose="02020603050405020304" pitchFamily="18" charset="0"/>
                        </a:rPr>
                        <a:t>0</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21054125"/>
                  </a:ext>
                </a:extLst>
              </a:tr>
              <a:tr h="324848">
                <a:tc>
                  <a:txBody>
                    <a:bodyPr/>
                    <a:lstStyle/>
                    <a:p>
                      <a:pPr marL="67945"/>
                      <a:r>
                        <a:rPr lang="tr-TR" sz="1300" b="0" dirty="0">
                          <a:effectLst/>
                          <a:latin typeface="Times New Roman" panose="02020603050405020304" pitchFamily="18" charset="0"/>
                          <a:cs typeface="Times New Roman" panose="02020603050405020304" pitchFamily="18" charset="0"/>
                        </a:rPr>
                        <a:t>Çok Amaçlı Saha</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 </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87566621"/>
                  </a:ext>
                </a:extLst>
              </a:tr>
              <a:tr h="264855">
                <a:tc>
                  <a:txBody>
                    <a:bodyPr/>
                    <a:lstStyle/>
                    <a:p>
                      <a:pPr marL="67945"/>
                      <a:r>
                        <a:rPr lang="tr-TR" sz="1300" b="0" dirty="0">
                          <a:effectLst/>
                          <a:latin typeface="Times New Roman" panose="02020603050405020304" pitchFamily="18" charset="0"/>
                          <a:cs typeface="Times New Roman" panose="02020603050405020304" pitchFamily="18" charset="0"/>
                        </a:rPr>
                        <a:t>Kütüphane</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08539831"/>
                  </a:ext>
                </a:extLst>
              </a:tr>
              <a:tr h="382620">
                <a:tc>
                  <a:txBody>
                    <a:bodyPr/>
                    <a:lstStyle/>
                    <a:p>
                      <a:pPr marL="67945"/>
                      <a:r>
                        <a:rPr lang="tr-TR" sz="1300" b="0" dirty="0">
                          <a:effectLst/>
                          <a:latin typeface="Times New Roman" panose="02020603050405020304" pitchFamily="18" charset="0"/>
                          <a:cs typeface="Times New Roman" panose="02020603050405020304" pitchFamily="18" charset="0"/>
                        </a:rPr>
                        <a:t>Fen Laboratuvarı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 </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680543743"/>
                  </a:ext>
                </a:extLst>
              </a:tr>
              <a:tr h="264855">
                <a:tc>
                  <a:txBody>
                    <a:bodyPr/>
                    <a:lstStyle/>
                    <a:p>
                      <a:pPr marL="67945"/>
                      <a:r>
                        <a:rPr lang="tr-TR" sz="1300" b="0" dirty="0">
                          <a:effectLst/>
                          <a:latin typeface="Times New Roman" panose="02020603050405020304" pitchFamily="18" charset="0"/>
                          <a:cs typeface="Times New Roman" panose="02020603050405020304" pitchFamily="18" charset="0"/>
                        </a:rPr>
                        <a:t>Bilişim Teknolojileri Sınıfı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785196939"/>
                  </a:ext>
                </a:extLst>
              </a:tr>
              <a:tr h="264855">
                <a:tc>
                  <a:txBody>
                    <a:bodyPr/>
                    <a:lstStyle/>
                    <a:p>
                      <a:pPr marL="67945"/>
                      <a:r>
                        <a:rPr lang="tr-TR" sz="1300" b="0" dirty="0">
                          <a:effectLst/>
                          <a:latin typeface="Times New Roman" panose="02020603050405020304" pitchFamily="18" charset="0"/>
                          <a:cs typeface="Times New Roman" panose="02020603050405020304" pitchFamily="18" charset="0"/>
                        </a:rPr>
                        <a:t>Reji 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152314903"/>
                  </a:ext>
                </a:extLst>
              </a:tr>
              <a:tr h="264855">
                <a:tc>
                  <a:txBody>
                    <a:bodyPr/>
                    <a:lstStyle/>
                    <a:p>
                      <a:pPr marL="67945"/>
                      <a:r>
                        <a:rPr lang="tr-TR" sz="1300" b="0" dirty="0">
                          <a:effectLst/>
                          <a:latin typeface="Times New Roman" panose="02020603050405020304" pitchFamily="18" charset="0"/>
                          <a:cs typeface="Times New Roman" panose="02020603050405020304" pitchFamily="18" charset="0"/>
                        </a:rPr>
                        <a:t>Satranç 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28577123"/>
                  </a:ext>
                </a:extLst>
              </a:tr>
            </a:tbl>
          </a:graphicData>
        </a:graphic>
      </p:graphicFrame>
      <p:sp>
        <p:nvSpPr>
          <p:cNvPr id="2" name="Slayt Numarası Yer Tutucusu 1">
            <a:extLst>
              <a:ext uri="{FF2B5EF4-FFF2-40B4-BE49-F238E27FC236}">
                <a16:creationId xmlns:a16="http://schemas.microsoft.com/office/drawing/2014/main" id="{059F9091-9902-C178-16FE-5F4466160F07}"/>
              </a:ext>
            </a:extLst>
          </p:cNvPr>
          <p:cNvSpPr>
            <a:spLocks noGrp="1"/>
          </p:cNvSpPr>
          <p:nvPr>
            <p:ph type="sldNum" sz="quarter" idx="12"/>
          </p:nvPr>
        </p:nvSpPr>
        <p:spPr/>
        <p:txBody>
          <a:bodyPr/>
          <a:lstStyle/>
          <a:p>
            <a:fld id="{19EE8329-F578-4CF4-800C-9322B014EEA3}" type="slidenum">
              <a:rPr lang="tr-TR" smtClean="0"/>
              <a:t>8</a:t>
            </a:fld>
            <a:endParaRPr lang="tr-TR"/>
          </a:p>
        </p:txBody>
      </p:sp>
    </p:spTree>
    <p:extLst>
      <p:ext uri="{BB962C8B-B14F-4D97-AF65-F5344CB8AC3E}">
        <p14:creationId xmlns:p14="http://schemas.microsoft.com/office/powerpoint/2010/main" val="347142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B7F82B2-7F8B-6481-06BE-67E952641626}"/>
              </a:ext>
            </a:extLst>
          </p:cNvPr>
          <p:cNvSpPr txBox="1"/>
          <p:nvPr/>
        </p:nvSpPr>
        <p:spPr>
          <a:xfrm>
            <a:off x="1" y="97508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OKUL TEKNOLOJİK ARAÇ-GEREÇ DURUMU</a:t>
            </a:r>
          </a:p>
        </p:txBody>
      </p:sp>
      <p:graphicFrame>
        <p:nvGraphicFramePr>
          <p:cNvPr id="5" name="Tablo 4">
            <a:extLst>
              <a:ext uri="{FF2B5EF4-FFF2-40B4-BE49-F238E27FC236}">
                <a16:creationId xmlns:a16="http://schemas.microsoft.com/office/drawing/2014/main" id="{44055D03-A888-0E06-AF67-97E19C25C4DF}"/>
              </a:ext>
            </a:extLst>
          </p:cNvPr>
          <p:cNvGraphicFramePr>
            <a:graphicFrameLocks noGrp="1"/>
          </p:cNvGraphicFramePr>
          <p:nvPr>
            <p:extLst>
              <p:ext uri="{D42A27DB-BD31-4B8C-83A1-F6EECF244321}">
                <p14:modId xmlns:p14="http://schemas.microsoft.com/office/powerpoint/2010/main" val="2309530101"/>
              </p:ext>
            </p:extLst>
          </p:nvPr>
        </p:nvGraphicFramePr>
        <p:xfrm>
          <a:off x="2178833" y="1976964"/>
          <a:ext cx="6334145" cy="3744000"/>
        </p:xfrm>
        <a:graphic>
          <a:graphicData uri="http://schemas.openxmlformats.org/drawingml/2006/table">
            <a:tbl>
              <a:tblPr firstRow="1" firstCol="1" lastRow="1" lastCol="1" bandRow="1" bandCol="1">
                <a:tableStyleId>{69012ECD-51FC-41F1-AA8D-1B2483CD663E}</a:tableStyleId>
              </a:tblPr>
              <a:tblGrid>
                <a:gridCol w="2673421">
                  <a:extLst>
                    <a:ext uri="{9D8B030D-6E8A-4147-A177-3AD203B41FA5}">
                      <a16:colId xmlns:a16="http://schemas.microsoft.com/office/drawing/2014/main" val="482721963"/>
                    </a:ext>
                  </a:extLst>
                </a:gridCol>
                <a:gridCol w="915181">
                  <a:extLst>
                    <a:ext uri="{9D8B030D-6E8A-4147-A177-3AD203B41FA5}">
                      <a16:colId xmlns:a16="http://schemas.microsoft.com/office/drawing/2014/main" val="284832250"/>
                    </a:ext>
                  </a:extLst>
                </a:gridCol>
                <a:gridCol w="915181">
                  <a:extLst>
                    <a:ext uri="{9D8B030D-6E8A-4147-A177-3AD203B41FA5}">
                      <a16:colId xmlns:a16="http://schemas.microsoft.com/office/drawing/2014/main" val="825610179"/>
                    </a:ext>
                  </a:extLst>
                </a:gridCol>
                <a:gridCol w="915181">
                  <a:extLst>
                    <a:ext uri="{9D8B030D-6E8A-4147-A177-3AD203B41FA5}">
                      <a16:colId xmlns:a16="http://schemas.microsoft.com/office/drawing/2014/main" val="4189251520"/>
                    </a:ext>
                  </a:extLst>
                </a:gridCol>
                <a:gridCol w="915181">
                  <a:extLst>
                    <a:ext uri="{9D8B030D-6E8A-4147-A177-3AD203B41FA5}">
                      <a16:colId xmlns:a16="http://schemas.microsoft.com/office/drawing/2014/main" val="3365858183"/>
                    </a:ext>
                  </a:extLst>
                </a:gridCol>
              </a:tblGrid>
              <a:tr h="374400">
                <a:tc>
                  <a:txBody>
                    <a:bodyPr/>
                    <a:lstStyle/>
                    <a:p>
                      <a:pPr marL="67945" algn="ctr">
                        <a:lnSpc>
                          <a:spcPts val="1170"/>
                        </a:lnSpc>
                      </a:pPr>
                      <a:r>
                        <a:rPr lang="tr-TR" sz="1600" spc="-10" dirty="0">
                          <a:effectLst/>
                          <a:latin typeface="Times New Roman" panose="02020603050405020304" pitchFamily="18" charset="0"/>
                          <a:cs typeface="Times New Roman" panose="02020603050405020304" pitchFamily="18" charset="0"/>
                        </a:rPr>
                        <a:t>Araç-Gereçler</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5"/>
                        </a:spcBef>
                      </a:pPr>
                      <a:r>
                        <a:rPr lang="tr-TR" sz="1600" spc="-20" dirty="0">
                          <a:effectLst/>
                          <a:latin typeface="Times New Roman" panose="02020603050405020304" pitchFamily="18" charset="0"/>
                          <a:cs typeface="Times New Roman" panose="02020603050405020304" pitchFamily="18" charset="0"/>
                        </a:rPr>
                        <a:t>2022</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5"/>
                        </a:spcBef>
                      </a:pPr>
                      <a:r>
                        <a:rPr lang="tr-TR" sz="1600" spc="-20" dirty="0">
                          <a:effectLst/>
                          <a:latin typeface="Times New Roman" panose="02020603050405020304" pitchFamily="18" charset="0"/>
                          <a:cs typeface="Times New Roman" panose="02020603050405020304" pitchFamily="18" charset="0"/>
                        </a:rPr>
                        <a:t>2023</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5"/>
                        </a:spcBef>
                      </a:pPr>
                      <a:r>
                        <a:rPr lang="tr-TR" sz="1600" dirty="0">
                          <a:effectLst/>
                          <a:latin typeface="Times New Roman" panose="02020603050405020304" pitchFamily="18" charset="0"/>
                          <a:ea typeface="Georgia" panose="02040502050405020303" pitchFamily="18" charset="0"/>
                          <a:cs typeface="Times New Roman" panose="02020603050405020304" pitchFamily="18"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5"/>
                        </a:spcBef>
                      </a:pPr>
                      <a:r>
                        <a:rPr lang="tr-TR" sz="1600" spc="-10" dirty="0">
                          <a:effectLst/>
                          <a:latin typeface="Times New Roman" panose="02020603050405020304" pitchFamily="18" charset="0"/>
                          <a:cs typeface="Times New Roman" panose="02020603050405020304" pitchFamily="18" charset="0"/>
                        </a:rPr>
                        <a:t>İhtiyaç</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47351"/>
                  </a:ext>
                </a:extLst>
              </a:tr>
              <a:tr h="374400">
                <a:tc>
                  <a:txBody>
                    <a:bodyPr/>
                    <a:lstStyle/>
                    <a:p>
                      <a:pPr>
                        <a:lnSpc>
                          <a:spcPts val="1170"/>
                        </a:lnSpc>
                      </a:pPr>
                      <a:r>
                        <a:rPr lang="tr-TR" sz="1600" b="0" spc="-10" dirty="0">
                          <a:effectLst/>
                          <a:latin typeface="Times New Roman" panose="02020603050405020304" pitchFamily="18" charset="0"/>
                          <a:cs typeface="Times New Roman" panose="02020603050405020304" pitchFamily="18" charset="0"/>
                        </a:rPr>
                        <a:t>Etkileşimli Tahta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Times New Roman" panose="02020603050405020304" pitchFamily="18" charset="0"/>
                          <a:cs typeface="Times New Roman" panose="02020603050405020304" pitchFamily="18" charset="0"/>
                        </a:rPr>
                        <a:t>30</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Times New Roman" panose="02020603050405020304" pitchFamily="18" charset="0"/>
                          <a:cs typeface="Times New Roman" panose="02020603050405020304" pitchFamily="18" charset="0"/>
                        </a:rPr>
                        <a:t>32</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Times New Roman" panose="02020603050405020304" pitchFamily="18" charset="0"/>
                          <a:ea typeface="Georgia" panose="02040502050405020303" pitchFamily="18" charset="0"/>
                          <a:cs typeface="Times New Roman" panose="02020603050405020304" pitchFamily="18"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cs typeface="Times New Roman" panose="02020603050405020304" pitchFamily="18" charset="0"/>
                        </a:rPr>
                        <a:t>1</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9759017"/>
                  </a:ext>
                </a:extLst>
              </a:tr>
              <a:tr h="374400">
                <a:tc>
                  <a:txBody>
                    <a:bodyPr/>
                    <a:lstStyle/>
                    <a:p>
                      <a:r>
                        <a:rPr lang="tr-TR" sz="1600" b="0" dirty="0">
                          <a:effectLst/>
                          <a:latin typeface="Times New Roman" panose="02020603050405020304" pitchFamily="18" charset="0"/>
                          <a:cs typeface="Times New Roman" panose="02020603050405020304" pitchFamily="18" charset="0"/>
                        </a:rPr>
                        <a:t>Masaüstü Bilgisayar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cs typeface="Times New Roman" panose="02020603050405020304" pitchFamily="18" charset="0"/>
                        </a:rPr>
                        <a:t>10</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cs typeface="Times New Roman" panose="02020603050405020304" pitchFamily="18" charset="0"/>
                        </a:rPr>
                        <a:t>11</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ea typeface="Georgia" panose="02040502050405020303" pitchFamily="18" charset="0"/>
                          <a:cs typeface="Times New Roman" panose="02020603050405020304" pitchFamily="18"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b="0" dirty="0">
                          <a:effectLst/>
                          <a:latin typeface="Times New Roman" panose="02020603050405020304" pitchFamily="18" charset="0"/>
                          <a:cs typeface="Times New Roman" panose="02020603050405020304" pitchFamily="18" charset="0"/>
                        </a:rPr>
                        <a:t>0</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9005636"/>
                  </a:ext>
                </a:extLst>
              </a:tr>
              <a:tr h="374400">
                <a:tc>
                  <a:txBody>
                    <a:bodyPr/>
                    <a:lstStyle/>
                    <a:p>
                      <a:r>
                        <a:rPr lang="tr-TR" sz="1600" b="0" dirty="0">
                          <a:effectLst/>
                          <a:latin typeface="Times New Roman" panose="02020603050405020304" pitchFamily="18" charset="0"/>
                          <a:cs typeface="Times New Roman" panose="02020603050405020304" pitchFamily="18" charset="0"/>
                        </a:rPr>
                        <a:t>Taşınabilir Bilgisayar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Times New Roman" panose="02020603050405020304" pitchFamily="18" charset="0"/>
                          <a:cs typeface="Times New Roman" panose="02020603050405020304" pitchFamily="18" charset="0"/>
                        </a:rPr>
                        <a:t>1</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Times New Roman" panose="02020603050405020304" pitchFamily="18" charset="0"/>
                          <a:cs typeface="Times New Roman" panose="02020603050405020304" pitchFamily="18" charset="0"/>
                        </a:rPr>
                        <a:t>1</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cs typeface="Times New Roman" panose="02020603050405020304" pitchFamily="18" charset="0"/>
                        </a:rPr>
                        <a:t>0</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755571"/>
                  </a:ext>
                </a:extLst>
              </a:tr>
              <a:tr h="374400">
                <a:tc>
                  <a:txBody>
                    <a:bodyPr/>
                    <a:lstStyle/>
                    <a:p>
                      <a:r>
                        <a:rPr lang="tr-TR" sz="1600" b="0" dirty="0">
                          <a:effectLst/>
                          <a:latin typeface="Times New Roman" panose="02020603050405020304" pitchFamily="18" charset="0"/>
                          <a:cs typeface="Times New Roman" panose="02020603050405020304" pitchFamily="18" charset="0"/>
                        </a:rPr>
                        <a:t>BT Sınıfı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cs typeface="Times New Roman" panose="02020603050405020304" pitchFamily="18" charset="0"/>
                        </a:rPr>
                        <a:t>1</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cs typeface="Times New Roman" panose="02020603050405020304" pitchFamily="18" charset="0"/>
                        </a:rPr>
                        <a:t>1</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ea typeface="Georgia" panose="02040502050405020303" pitchFamily="18" charset="0"/>
                          <a:cs typeface="Times New Roman" panose="020206030504050203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b="0" dirty="0">
                          <a:effectLst/>
                          <a:latin typeface="Times New Roman" panose="02020603050405020304" pitchFamily="18" charset="0"/>
                          <a:cs typeface="Times New Roman" panose="02020603050405020304" pitchFamily="18" charset="0"/>
                        </a:rPr>
                        <a:t>0</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66675668"/>
                  </a:ext>
                </a:extLst>
              </a:tr>
              <a:tr h="374400">
                <a:tc>
                  <a:txBody>
                    <a:bodyPr/>
                    <a:lstStyle/>
                    <a:p>
                      <a:r>
                        <a:rPr lang="tr-TR" sz="1600" b="0">
                          <a:effectLst/>
                          <a:latin typeface="Times New Roman" panose="02020603050405020304" pitchFamily="18" charset="0"/>
                          <a:cs typeface="Times New Roman" panose="02020603050405020304" pitchFamily="18" charset="0"/>
                        </a:rPr>
                        <a:t>BT Sınıfı Bilgisayar Sayısı</a:t>
                      </a:r>
                      <a:endParaRPr lang="tr-TR" sz="16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Times New Roman" panose="02020603050405020304" pitchFamily="18" charset="0"/>
                          <a:cs typeface="Times New Roman" panose="02020603050405020304" pitchFamily="18" charset="0"/>
                        </a:rPr>
                        <a:t>14</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Times New Roman" panose="02020603050405020304" pitchFamily="18" charset="0"/>
                          <a:cs typeface="Times New Roman" panose="02020603050405020304" pitchFamily="18" charset="0"/>
                        </a:rPr>
                        <a:t>18</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Times New Roman" panose="02020603050405020304" pitchFamily="18" charset="0"/>
                          <a:ea typeface="Georgia" panose="02040502050405020303" pitchFamily="18" charset="0"/>
                          <a:cs typeface="Times New Roman" panose="02020603050405020304" pitchFamily="18"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ea typeface="Georgia" panose="02040502050405020303" pitchFamily="18" charset="0"/>
                          <a:cs typeface="Times New Roman" panose="02020603050405020304" pitchFamily="18"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4121175"/>
                  </a:ext>
                </a:extLst>
              </a:tr>
              <a:tr h="374400">
                <a:tc>
                  <a:txBody>
                    <a:bodyPr/>
                    <a:lstStyle/>
                    <a:p>
                      <a:r>
                        <a:rPr lang="tr-TR" sz="1600" b="0" dirty="0">
                          <a:effectLst/>
                          <a:latin typeface="Times New Roman" panose="02020603050405020304" pitchFamily="18" charset="0"/>
                          <a:cs typeface="Times New Roman" panose="02020603050405020304" pitchFamily="18" charset="0"/>
                        </a:rPr>
                        <a:t>Projeksiyon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cs typeface="Times New Roman" panose="02020603050405020304" pitchFamily="18" charset="0"/>
                        </a:rPr>
                        <a:t>1</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cs typeface="Times New Roman" panose="02020603050405020304" pitchFamily="18" charset="0"/>
                        </a:rPr>
                        <a:t>1</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ea typeface="Georgia" panose="02040502050405020303" pitchFamily="18" charset="0"/>
                          <a:cs typeface="Times New Roman" panose="020206030504050203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b="0" dirty="0">
                          <a:effectLst/>
                          <a:latin typeface="Times New Roman" panose="02020603050405020304" pitchFamily="18" charset="0"/>
                          <a:cs typeface="Times New Roman" panose="02020603050405020304" pitchFamily="18" charset="0"/>
                        </a:rPr>
                        <a:t>0</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77979264"/>
                  </a:ext>
                </a:extLst>
              </a:tr>
              <a:tr h="374400">
                <a:tc>
                  <a:txBody>
                    <a:bodyPr/>
                    <a:lstStyle/>
                    <a:p>
                      <a:r>
                        <a:rPr lang="tr-TR" sz="1600" b="0" dirty="0">
                          <a:effectLst/>
                          <a:latin typeface="Times New Roman" panose="02020603050405020304" pitchFamily="18" charset="0"/>
                          <a:cs typeface="Times New Roman" panose="02020603050405020304" pitchFamily="18" charset="0"/>
                        </a:rPr>
                        <a:t>TV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Times New Roman" panose="02020603050405020304" pitchFamily="18" charset="0"/>
                          <a:cs typeface="Times New Roman" panose="02020603050405020304" pitchFamily="18" charset="0"/>
                        </a:rPr>
                        <a:t>2</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Times New Roman" panose="02020603050405020304" pitchFamily="18" charset="0"/>
                          <a:cs typeface="Times New Roman" panose="02020603050405020304" pitchFamily="18" charset="0"/>
                        </a:rPr>
                        <a:t>2</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Times New Roman" panose="02020603050405020304" pitchFamily="18" charset="0"/>
                          <a:ea typeface="Georgia" panose="02040502050405020303" pitchFamily="18" charset="0"/>
                          <a:cs typeface="Times New Roman" panose="020206030504050203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cs typeface="Times New Roman" panose="02020603050405020304" pitchFamily="18" charset="0"/>
                        </a:rPr>
                        <a:t>0</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177409"/>
                  </a:ext>
                </a:extLst>
              </a:tr>
              <a:tr h="374400">
                <a:tc>
                  <a:txBody>
                    <a:bodyPr/>
                    <a:lstStyle/>
                    <a:p>
                      <a:r>
                        <a:rPr lang="tr-TR" sz="1600" b="0" dirty="0">
                          <a:effectLst/>
                          <a:latin typeface="Times New Roman" panose="02020603050405020304" pitchFamily="18" charset="0"/>
                          <a:cs typeface="Times New Roman" panose="02020603050405020304" pitchFamily="18" charset="0"/>
                        </a:rPr>
                        <a:t>Yazıcı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a:effectLst/>
                          <a:latin typeface="Times New Roman" panose="02020603050405020304" pitchFamily="18" charset="0"/>
                          <a:cs typeface="Times New Roman" panose="02020603050405020304" pitchFamily="18" charset="0"/>
                        </a:rPr>
                        <a:t>8</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cs typeface="Times New Roman" panose="02020603050405020304" pitchFamily="18" charset="0"/>
                        </a:rPr>
                        <a:t>9</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ea typeface="Georgia" panose="02040502050405020303" pitchFamily="18" charset="0"/>
                          <a:cs typeface="Times New Roman" panose="02020603050405020304" pitchFamily="18"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b="0" dirty="0">
                          <a:effectLst/>
                          <a:latin typeface="Times New Roman" panose="02020603050405020304" pitchFamily="18" charset="0"/>
                          <a:cs typeface="Times New Roman" panose="02020603050405020304" pitchFamily="18" charset="0"/>
                        </a:rPr>
                        <a:t>0</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20749224"/>
                  </a:ext>
                </a:extLst>
              </a:tr>
              <a:tr h="374400">
                <a:tc>
                  <a:txBody>
                    <a:bodyPr/>
                    <a:lstStyle/>
                    <a:p>
                      <a:r>
                        <a:rPr lang="tr-TR" sz="1600" b="0" dirty="0">
                          <a:effectLst/>
                          <a:latin typeface="Times New Roman" panose="02020603050405020304" pitchFamily="18" charset="0"/>
                          <a:cs typeface="Times New Roman" panose="02020603050405020304" pitchFamily="18" charset="0"/>
                        </a:rPr>
                        <a:t>Fotokopi Makinası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cs typeface="Times New Roman" panose="02020603050405020304" pitchFamily="18" charset="0"/>
                        </a:rPr>
                        <a:t>2</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cs typeface="Times New Roman" panose="02020603050405020304" pitchFamily="18" charset="0"/>
                        </a:rPr>
                        <a:t>2</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ea typeface="Georgia" panose="02040502050405020303" pitchFamily="18" charset="0"/>
                          <a:cs typeface="Times New Roman" panose="020206030504050203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cs typeface="Times New Roman" panose="02020603050405020304" pitchFamily="18" charset="0"/>
                        </a:rPr>
                        <a:t>0</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2779871"/>
                  </a:ext>
                </a:extLst>
              </a:tr>
            </a:tbl>
          </a:graphicData>
        </a:graphic>
      </p:graphicFrame>
      <p:sp>
        <p:nvSpPr>
          <p:cNvPr id="2" name="Slayt Numarası Yer Tutucusu 1">
            <a:extLst>
              <a:ext uri="{FF2B5EF4-FFF2-40B4-BE49-F238E27FC236}">
                <a16:creationId xmlns:a16="http://schemas.microsoft.com/office/drawing/2014/main" id="{24BD7B2E-088F-6750-AB30-45BBD5D49271}"/>
              </a:ext>
            </a:extLst>
          </p:cNvPr>
          <p:cNvSpPr>
            <a:spLocks noGrp="1"/>
          </p:cNvSpPr>
          <p:nvPr>
            <p:ph type="sldNum" sz="quarter" idx="12"/>
          </p:nvPr>
        </p:nvSpPr>
        <p:spPr/>
        <p:txBody>
          <a:bodyPr/>
          <a:lstStyle/>
          <a:p>
            <a:fld id="{19EE8329-F578-4CF4-800C-9322B014EEA3}" type="slidenum">
              <a:rPr lang="tr-TR" smtClean="0"/>
              <a:t>9</a:t>
            </a:fld>
            <a:endParaRPr lang="tr-TR"/>
          </a:p>
        </p:txBody>
      </p:sp>
    </p:spTree>
    <p:extLst>
      <p:ext uri="{BB962C8B-B14F-4D97-AF65-F5344CB8AC3E}">
        <p14:creationId xmlns:p14="http://schemas.microsoft.com/office/powerpoint/2010/main" val="1134673989"/>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608</TotalTime>
  <Words>2617</Words>
  <Application>Microsoft Office PowerPoint</Application>
  <PresentationFormat>Özel</PresentationFormat>
  <Paragraphs>1198</Paragraphs>
  <Slides>34</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34</vt:i4>
      </vt:variant>
    </vt:vector>
  </HeadingPairs>
  <TitlesOfParts>
    <vt:vector size="42" baseType="lpstr">
      <vt:lpstr>Arial</vt:lpstr>
      <vt:lpstr>Calibri</vt:lpstr>
      <vt:lpstr>Calibri Light</vt:lpstr>
      <vt:lpstr>Georgia</vt:lpstr>
      <vt:lpstr>MyriadPro</vt:lpstr>
      <vt:lpstr>Times New Roman</vt:lpstr>
      <vt:lpstr>Wingdings</vt:lpstr>
      <vt:lpstr>Office Teması</vt:lpstr>
      <vt:lpstr>T.C. KARESİ KAYMAKAMLIĞI İlçe Millî Eğitim Müdürlüğü Mehmet Azman Çavuş Ortaokulu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ff</dc:title>
  <dc:creator>BT_REHBER</dc:creator>
  <cp:lastModifiedBy>BT_REHBER</cp:lastModifiedBy>
  <cp:revision>77</cp:revision>
  <cp:lastPrinted>2024-10-25T11:23:38Z</cp:lastPrinted>
  <dcterms:created xsi:type="dcterms:W3CDTF">2024-03-01T12:37:13Z</dcterms:created>
  <dcterms:modified xsi:type="dcterms:W3CDTF">2024-12-12T12:19:28Z</dcterms:modified>
</cp:coreProperties>
</file>